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60" r:id="rId10"/>
    <p:sldId id="261" r:id="rId11"/>
    <p:sldId id="274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E2F7-0EC3-430B-9543-138F34D64F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54A11-CC13-4B00-A665-5FFEB2CDA8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B364-CFE0-4D61-AD6C-31C0BF5490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2DE454-0518-4701-ABD0-5956675B90DC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6CF8-20F0-476B-AB21-9C0040BFF0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EFAD8-BBF4-4A07-9BCF-FFDB37E6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3069D-2B15-4822-B74A-8C5791478F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688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A88F-047B-44B0-BAB0-F8F8E0BA61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70936-69E9-49F2-95A0-FA94A2ED9D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02F2-A61F-43D4-B1C4-7C1C7AFFB2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CD0994-DC51-408D-B66C-4AEBBA18C192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F73AB-7218-424F-90B1-CA17075173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C5A18-7602-445A-9B10-5E4C831DCA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B00AE-5E5C-45C6-B28A-6E3A6F4E9E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6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06CA4-F663-422F-915E-2F7FBB74F01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6CB31-62E6-4020-9227-71BF6112F44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D96-67F9-41AD-8F48-BE8B16955D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24B06A-2C58-430D-A7ED-DA43E7C4C33F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E27EE-40D0-4147-AF7F-1FA3E766B4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DD89-8A78-4B5F-8E8F-0BC8153073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95CD70-F9FA-4F19-ADC1-25080505E9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8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9683-C023-429A-B2AB-35006451C3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5507-1036-4DBE-86CF-8AEC6835BD0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033B-0395-4543-9390-25BFAD840B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1B0DF-FE3B-4C3A-8ADD-1B1BD252B0EF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968E-8DD0-44AE-BC57-50F934B3FB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AC35-0C3D-458B-BB17-E88EAE4C9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0F5C6-FF09-4491-8A5B-53765EC4B3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892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5B40-DAED-4EF2-A428-BE7F7FFFF4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5251B-F5FB-4D68-82A6-3B4EBDAB8F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BF9D-8751-4E35-82F5-EF8D925BDF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4FD4FD-421D-481A-B5CD-FA76E697D893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1CB7B-EFEA-499B-83EC-83E9027AD5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8C6BA-C435-4DFA-B1C6-D87E5BE375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2FA0F2-4D48-41AA-A40C-D5B773F74E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D63A-CCB7-48C4-BD9B-2A38B2A134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2829-CE8A-476A-8F94-AA6B0301F0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E2ECB-0D96-41EA-9540-6D4036B7F32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277D-97BD-481B-9920-C546FAA73F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B1310A-8DF7-44C2-A3D6-9EB0733E4658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1FEDA-EF4F-45FE-87B4-EF3678473D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6F13B-2B24-4DC0-9702-161DE94B27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FC5511-C4A7-4A65-A417-99280A1F8D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1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914E-D8BA-4DB0-A5CE-DCE95F5E0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BFB44-5747-415E-9E32-6B8C446457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130F5-8753-407B-8A27-4FC6FB8F39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9258F-8B4B-400A-B455-D62AE75079F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92D1D-39D2-4E4A-BE48-AB0EC0AF677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50F12-D8B1-4B3C-886D-AD06719635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72A1F2-D50C-4EC2-8204-D9735DCF219B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DF8A6-5685-42DE-A1D5-F2BA486183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1F1F5-6E91-45A2-9B21-F13DAC9100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35026-46D7-463C-918B-E2AF77D95F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67F5-2748-4F90-886D-F497FBA8FD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3F090-D233-456C-B771-F1DCCD48AE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D0CADF-B766-44FD-BDBD-DAAA55753E31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15FE2-3CE4-4D8C-AE7F-DE0E05006D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A3E64-21E9-4C38-BBE8-4BB1353859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09495-7482-41AC-94BF-5191169629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E706A-4973-4537-A97A-88F26D7D17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BB49E2-F5F2-4FC4-9C0B-00152B6B9CB8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CB44F-A3A2-43A1-9059-297422EC16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5061E-987C-4ED4-9CC4-7001F24D66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0B5BAD-520C-47E9-BA8A-979223B962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3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75D1-5E0B-42D0-B98A-617FCFC53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31DD-EDB0-451E-9C5F-D8D90B3B94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3E5F2-370F-4AB8-BA8B-E567EE7F8D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CC7D8-7D85-4EC7-B097-30BDD43564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64E92-D540-4326-A098-CFB461027FEB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DE299-600D-4C75-8B34-829D94B94E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B849-9E1B-4D36-AC7C-95A8FB56CF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8E066-2704-4BBA-B145-E77A07BD77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6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DBBD-2415-4901-A7C7-94E2A843C6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AAE4F-738A-483C-9EE2-95B1A3DECBA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AA0F1-CDF7-40E9-AC3A-36C66FC00CE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20CC8-1102-4772-868E-74004C6CB8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315E7E-6B52-4FFB-9A3C-EA20BA9F7FA3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B7B9-6E2E-4DBB-A86A-B23FA09C9C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0A6E8-C6C1-4445-8FAF-498244C051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EAD68-45F8-42DF-9C40-B163DD2730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BF082-0EA7-4C92-A78E-21CB47841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5827A-C709-4CC4-AFDA-C4F363D94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0ECA-A30D-44B8-9D09-65BAAF544FB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C4A3A69-F9A3-44A3-A8F4-2924E39B1EC1}" type="datetime1">
              <a:rPr lang="en-GB"/>
              <a:pPr lvl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A555-A742-40BC-AFE5-8E50F0B0805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605AF-F5EE-48B7-AD8E-80C94EC8BF2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B5D7ED9-8676-474D-BD77-B2080744337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ovstudentoh@industrial-diagnostic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no-reply@ohims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no-reply@ohims.co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0958463-F8FB-4320-ABCD-64D12BE9252A}"/>
              </a:ext>
            </a:extLst>
          </p:cNvPr>
          <p:cNvSpPr/>
          <p:nvPr/>
        </p:nvSpPr>
        <p:spPr>
          <a:xfrm>
            <a:off x="272527" y="2234903"/>
            <a:ext cx="11919469" cy="21236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>
                <a:solidFill>
                  <a:srgbClr val="446587"/>
                </a:solidFill>
                <a:uFillTx/>
                <a:latin typeface="Calibri" pitchFamily="34"/>
              </a:rPr>
              <a:t>University of Cumbria</a:t>
            </a:r>
            <a:endParaRPr lang="en-GB" sz="6000" b="0" i="0" u="none" strike="noStrike" kern="1200" cap="none" spc="0" baseline="0">
              <a:solidFill>
                <a:srgbClr val="446587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>
                <a:solidFill>
                  <a:srgbClr val="446587"/>
                </a:solidFill>
                <a:uFillTx/>
                <a:latin typeface="Calibri" pitchFamily="34"/>
              </a:rPr>
              <a:t>Occupational Health Service </a:t>
            </a:r>
            <a:endParaRPr lang="en-GB" sz="6000" b="0" i="0" u="none" strike="noStrike" kern="1200" cap="none" spc="0" baseline="0">
              <a:solidFill>
                <a:srgbClr val="446587"/>
              </a:solidFill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E729A-042C-4CBF-B5F5-7DCFB677E6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Slide 1">
            <a:extLst>
              <a:ext uri="{FF2B5EF4-FFF2-40B4-BE49-F238E27FC236}">
                <a16:creationId xmlns:a16="http://schemas.microsoft.com/office/drawing/2014/main" id="{BAC6517F-901F-45B6-BE62-8C90103CB0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521.72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212" y="717611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C:\Users\sharon.blaylock\AppData\Local\Microsoft\Windows\INetCache\Content.MSO\F9C048BC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C4B9-25AA-43C2-94A1-2D0126E0BC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331" y="1504151"/>
            <a:ext cx="10515600" cy="802102"/>
          </a:xfrm>
        </p:spPr>
        <p:txBody>
          <a:bodyPr anchorCtr="1"/>
          <a:lstStyle/>
          <a:p>
            <a:pPr lvl="0" algn="ctr"/>
            <a:r>
              <a:rPr lang="en-GB" b="1">
                <a:solidFill>
                  <a:srgbClr val="3A556E"/>
                </a:solidFill>
              </a:rPr>
              <a:t>Vaccination Sessions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AFC3-AD44-40ED-9C1B-85508A96F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2331" y="2371560"/>
            <a:ext cx="10515600" cy="2960424"/>
          </a:xfrm>
        </p:spPr>
        <p:txBody>
          <a:bodyPr/>
          <a:lstStyle/>
          <a:p>
            <a:pPr lvl="0"/>
            <a:r>
              <a:rPr lang="en-GB">
                <a:solidFill>
                  <a:srgbClr val="3A546D"/>
                </a:solidFill>
                <a:latin typeface="Calibri Light"/>
              </a:rPr>
              <a:t>Group sessions will be arranged and programmed into your timetable.</a:t>
            </a:r>
          </a:p>
          <a:p>
            <a:pPr lvl="0"/>
            <a:r>
              <a:rPr lang="en-GB">
                <a:solidFill>
                  <a:srgbClr val="3A546D"/>
                </a:solidFill>
                <a:latin typeface="Calibri Light"/>
              </a:rPr>
              <a:t>Attendance is compulsory for all students.</a:t>
            </a:r>
          </a:p>
          <a:p>
            <a:pPr lvl="0"/>
            <a:r>
              <a:rPr lang="en-GB">
                <a:solidFill>
                  <a:srgbClr val="3A546D"/>
                </a:solidFill>
                <a:latin typeface="Calibri Light"/>
              </a:rPr>
              <a:t>Failure to attend </a:t>
            </a:r>
            <a:r>
              <a:rPr lang="en-GB" b="1">
                <a:solidFill>
                  <a:srgbClr val="3A546D"/>
                </a:solidFill>
                <a:latin typeface="Calibri Light"/>
              </a:rPr>
              <a:t>WILL</a:t>
            </a:r>
            <a:r>
              <a:rPr lang="en-GB">
                <a:solidFill>
                  <a:srgbClr val="3A546D"/>
                </a:solidFill>
                <a:latin typeface="Calibri Light"/>
              </a:rPr>
              <a:t> result in delays with placements</a:t>
            </a:r>
            <a:r>
              <a:rPr lang="en-GB" b="1">
                <a:solidFill>
                  <a:srgbClr val="3A546D"/>
                </a:solidFill>
                <a:latin typeface="Calibri Light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7963FA-AC3C-4831-A457-BBE2EECE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de 10">
            <a:extLst>
              <a:ext uri="{FF2B5EF4-FFF2-40B4-BE49-F238E27FC236}">
                <a16:creationId xmlns:a16="http://schemas.microsoft.com/office/drawing/2014/main" id="{28AC000E-53DB-4504-B54E-2CB249192D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792.94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970" y="672495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8733-1FA3-466A-A287-6A9AE4E037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331" y="1051715"/>
            <a:ext cx="10515600" cy="1325559"/>
          </a:xfrm>
        </p:spPr>
        <p:txBody>
          <a:bodyPr anchorCtr="1"/>
          <a:lstStyle/>
          <a:p>
            <a:pPr lvl="0" algn="ctr"/>
            <a:r>
              <a:rPr lang="en-GB" b="1">
                <a:solidFill>
                  <a:srgbClr val="3A556E"/>
                </a:solidFill>
              </a:rPr>
              <a:t>Vaccinations Courses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97ED-4DF5-4490-A326-B249C02E17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2331" y="2514718"/>
            <a:ext cx="10515600" cy="3608030"/>
          </a:xfrm>
        </p:spPr>
        <p:txBody>
          <a:bodyPr/>
          <a:lstStyle/>
          <a:p>
            <a:pPr lvl="0"/>
            <a:r>
              <a:rPr lang="en-GB" sz="2000" dirty="0">
                <a:solidFill>
                  <a:srgbClr val="3A546C"/>
                </a:solidFill>
              </a:rPr>
              <a:t>If no evidence can be obtained and blood test results report non immune, additional vaccinations will be provided.</a:t>
            </a:r>
          </a:p>
          <a:p>
            <a:pPr lvl="0"/>
            <a:r>
              <a:rPr lang="en-GB" sz="2000" dirty="0">
                <a:solidFill>
                  <a:srgbClr val="3A546C"/>
                </a:solidFill>
              </a:rPr>
              <a:t>2 MMR vaccines to be given 4 weeks apart.</a:t>
            </a:r>
          </a:p>
          <a:p>
            <a:pPr lvl="0"/>
            <a:r>
              <a:rPr lang="en-GB" sz="2000" dirty="0">
                <a:solidFill>
                  <a:srgbClr val="3A546C"/>
                </a:solidFill>
              </a:rPr>
              <a:t>2 Varicella (Chicken pox virus) to be given 4 weeks apart.</a:t>
            </a:r>
          </a:p>
          <a:p>
            <a:pPr lvl="0"/>
            <a:r>
              <a:rPr lang="en-GB" sz="2000" dirty="0">
                <a:solidFill>
                  <a:srgbClr val="3A546C"/>
                </a:solidFill>
              </a:rPr>
              <a:t>Standard course of Hepatitis B vaccinations - 3 vaccines given over the course of 6 months. You will only require two before placement. This course requires a blood test to confirm immunity (after the 3</a:t>
            </a:r>
            <a:r>
              <a:rPr lang="en-GB" sz="2000" baseline="30000" dirty="0">
                <a:solidFill>
                  <a:srgbClr val="3A546C"/>
                </a:solidFill>
              </a:rPr>
              <a:t>rd</a:t>
            </a:r>
            <a:r>
              <a:rPr lang="en-GB" sz="2000" dirty="0">
                <a:solidFill>
                  <a:srgbClr val="3A546C"/>
                </a:solidFill>
              </a:rPr>
              <a:t> dose).</a:t>
            </a:r>
          </a:p>
          <a:p>
            <a:pPr lvl="0"/>
            <a:r>
              <a:rPr lang="en-GB" sz="2000" dirty="0">
                <a:solidFill>
                  <a:srgbClr val="3A546C"/>
                </a:solidFill>
              </a:rPr>
              <a:t>Hepatitis B booster vaccines will be given if necessary (depending on the immunity result). </a:t>
            </a:r>
          </a:p>
          <a:p>
            <a:pPr lvl="0"/>
            <a:endParaRPr lang="en-GB" sz="2600" dirty="0">
              <a:solidFill>
                <a:srgbClr val="3A546C"/>
              </a:solidFill>
            </a:endParaRPr>
          </a:p>
          <a:p>
            <a:pPr lvl="0"/>
            <a:endParaRPr lang="en-GB" sz="2600" dirty="0">
              <a:solidFill>
                <a:srgbClr val="3A546C"/>
              </a:solidFill>
            </a:endParaRPr>
          </a:p>
          <a:p>
            <a:pPr lvl="0"/>
            <a:endParaRPr lang="en-GB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FB2822-A387-403E-AFFC-CE67184E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de 11">
            <a:extLst>
              <a:ext uri="{FF2B5EF4-FFF2-40B4-BE49-F238E27FC236}">
                <a16:creationId xmlns:a16="http://schemas.microsoft.com/office/drawing/2014/main" id="{CC46276E-F5D4-4572-B648-863F09DC54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332.53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00" y="533918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9017-7886-4CEB-A589-87DF72B0A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331" y="1504151"/>
            <a:ext cx="10515600" cy="802102"/>
          </a:xfrm>
        </p:spPr>
        <p:txBody>
          <a:bodyPr anchorCtr="1"/>
          <a:lstStyle/>
          <a:p>
            <a:pPr lvl="0" algn="ctr"/>
            <a:r>
              <a:rPr lang="en-GB" b="1">
                <a:solidFill>
                  <a:srgbClr val="3A556E"/>
                </a:solidFill>
              </a:rPr>
              <a:t>Management Referrals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F14F-0D1D-40C4-82B7-2B25F6F907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7421" y="2598679"/>
            <a:ext cx="10515600" cy="2960424"/>
          </a:xfrm>
        </p:spPr>
        <p:txBody>
          <a:bodyPr/>
          <a:lstStyle/>
          <a:p>
            <a:pPr lvl="0"/>
            <a:r>
              <a:rPr lang="en-GB" b="1">
                <a:solidFill>
                  <a:srgbClr val="3A546D"/>
                </a:solidFill>
                <a:latin typeface="Calibri Light"/>
              </a:rPr>
              <a:t>An appointment with a clinician to help with support during the course if required following a recent medical diagnosis/stress etc.</a:t>
            </a:r>
          </a:p>
          <a:p>
            <a:pPr lvl="0"/>
            <a:r>
              <a:rPr lang="en-GB">
                <a:solidFill>
                  <a:srgbClr val="3A546D"/>
                </a:solidFill>
              </a:rPr>
              <a:t>A referral must be sent via your Course Director, via the Registry team.</a:t>
            </a:r>
            <a:endParaRPr lang="en-GB">
              <a:solidFill>
                <a:srgbClr val="3A546D"/>
              </a:solidFill>
              <a:latin typeface="Calibri Light"/>
            </a:endParaRPr>
          </a:p>
          <a:p>
            <a:pPr lvl="0"/>
            <a:r>
              <a:rPr lang="en-GB" b="1">
                <a:solidFill>
                  <a:srgbClr val="3A546D"/>
                </a:solidFill>
                <a:latin typeface="Calibri Light"/>
              </a:rPr>
              <a:t>Occupational Health is a service to provide support for students through their journey whilst at university.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A93C6D-D8CC-46FF-9795-38252E6BFD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de 15">
            <a:extLst>
              <a:ext uri="{FF2B5EF4-FFF2-40B4-BE49-F238E27FC236}">
                <a16:creationId xmlns:a16="http://schemas.microsoft.com/office/drawing/2014/main" id="{1C33D4FE-53BF-4585-BC70-85F98E89F9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621.76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743" y="436863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22E4-BE3B-4319-A947-71E598EE0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808" y="1970513"/>
            <a:ext cx="10515600" cy="802102"/>
          </a:xfrm>
        </p:spPr>
        <p:txBody>
          <a:bodyPr anchorCtr="1">
            <a:noAutofit/>
          </a:bodyPr>
          <a:lstStyle/>
          <a:p>
            <a:pPr lvl="0" algn="ctr"/>
            <a:r>
              <a:rPr lang="en-US">
                <a:hlinkClick r:id="rId4"/>
              </a:rPr>
              <a:t>OHUoCstudent@industrial-diagnostics.com</a:t>
            </a:r>
            <a:r>
              <a:rPr lang="en-US"/>
              <a:t> </a:t>
            </a:r>
            <a:endParaRPr lang="en-GB" sz="4000" b="1" u="sng">
              <a:solidFill>
                <a:srgbClr val="3C577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FBDE-0C56-483B-AF25-6C1EC96090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2331" y="3044412"/>
            <a:ext cx="10515600" cy="24596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GB" sz="3600" b="1">
                <a:solidFill>
                  <a:srgbClr val="3A546D"/>
                </a:solidFill>
                <a:latin typeface="Calibri Light"/>
              </a:rPr>
              <a:t>Occupational Health wish you the best of luck with your University course</a:t>
            </a:r>
          </a:p>
          <a:p>
            <a:pPr marL="0" lvl="0" indent="0" algn="ctr">
              <a:buNone/>
            </a:pPr>
            <a:endParaRPr lang="en-GB" sz="3600" b="1">
              <a:solidFill>
                <a:srgbClr val="3A546D"/>
              </a:solidFill>
              <a:latin typeface="Calibri Light"/>
            </a:endParaRPr>
          </a:p>
          <a:p>
            <a:pPr marL="0" lvl="0" indent="0" algn="ctr">
              <a:buNone/>
            </a:pPr>
            <a:r>
              <a:rPr lang="en-GB" sz="3600" b="1">
                <a:solidFill>
                  <a:srgbClr val="3A546D"/>
                </a:solidFill>
                <a:latin typeface="Calibri Light"/>
              </a:rPr>
              <a:t>Thank you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04415D-1907-4061-B847-627A54F224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de 16">
            <a:extLst>
              <a:ext uri="{FF2B5EF4-FFF2-40B4-BE49-F238E27FC236}">
                <a16:creationId xmlns:a16="http://schemas.microsoft.com/office/drawing/2014/main" id="{BB9C3F16-1468-4264-A3D8-B5BCCE8CD7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1607.48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808" y="400717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2B196-7FE0-49EC-B61C-C076F52ABA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2D1EDB2D-9F53-4C82-9FB5-A961CE0842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2332369"/>
            <a:ext cx="9144000" cy="674159"/>
          </a:xfrm>
        </p:spPr>
        <p:txBody>
          <a:bodyPr>
            <a:noAutofit/>
          </a:bodyPr>
          <a:lstStyle/>
          <a:p>
            <a:pPr lvl="0"/>
            <a:r>
              <a:rPr lang="en-GB" sz="4800" b="1">
                <a:solidFill>
                  <a:srgbClr val="436485"/>
                </a:solidFill>
              </a:rPr>
              <a:t>Occupational Health is split into three areas: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1BFE9FF7-02A8-4F22-AA20-1F0EBEEE8E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99303" y="3123261"/>
            <a:ext cx="9144000" cy="2363632"/>
          </a:xfrm>
        </p:spPr>
        <p:txBody>
          <a:bodyPr/>
          <a:lstStyle/>
          <a:p>
            <a:pPr marL="342900" lvl="0" indent="-342900">
              <a:buChar char="•"/>
            </a:pPr>
            <a:r>
              <a:rPr lang="en-GB" b="1">
                <a:solidFill>
                  <a:srgbClr val="3A546C"/>
                </a:solidFill>
                <a:latin typeface="Calibri Light"/>
              </a:rPr>
              <a:t>Fitness to Train</a:t>
            </a:r>
          </a:p>
          <a:p>
            <a:pPr marL="342900" lvl="0" indent="-342900">
              <a:buChar char="•"/>
            </a:pPr>
            <a:r>
              <a:rPr lang="en-GB" b="1">
                <a:solidFill>
                  <a:srgbClr val="3A546C"/>
                </a:solidFill>
                <a:latin typeface="Calibri Light"/>
              </a:rPr>
              <a:t>Vaccinations</a:t>
            </a:r>
          </a:p>
          <a:p>
            <a:pPr marL="342900" lvl="0" indent="-342900">
              <a:buChar char="•"/>
            </a:pPr>
            <a:r>
              <a:rPr lang="en-GB" b="1">
                <a:solidFill>
                  <a:srgbClr val="3A546C"/>
                </a:solidFill>
                <a:latin typeface="Calibri Light"/>
              </a:rPr>
              <a:t>Management Referrals</a:t>
            </a:r>
          </a:p>
        </p:txBody>
      </p:sp>
      <p:pic>
        <p:nvPicPr>
          <p:cNvPr id="5" name="Slide 2 spare">
            <a:extLst>
              <a:ext uri="{FF2B5EF4-FFF2-40B4-BE49-F238E27FC236}">
                <a16:creationId xmlns:a16="http://schemas.microsoft.com/office/drawing/2014/main" id="{8275A591-B1AE-496C-BF0B-95A04A5092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431.29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865" y="553669"/>
            <a:ext cx="404439" cy="4044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F93B2D-40A6-4763-BBB4-D4050E8B80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00182"/>
            <a:ext cx="10515600" cy="435133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GB" sz="4000" b="1" dirty="0">
                <a:solidFill>
                  <a:srgbClr val="3C5771"/>
                </a:solidFill>
                <a:latin typeface="Calibri Light"/>
              </a:rPr>
              <a:t>Fitness For </a:t>
            </a:r>
            <a:r>
              <a:rPr lang="en-GB" sz="4000" b="1" dirty="0" smtClean="0">
                <a:solidFill>
                  <a:srgbClr val="3C5771"/>
                </a:solidFill>
                <a:latin typeface="Calibri Light"/>
              </a:rPr>
              <a:t>Training – All Education and Pre-Reg Health courses</a:t>
            </a:r>
            <a:endParaRPr lang="en-GB" sz="4000" b="1" dirty="0">
              <a:solidFill>
                <a:srgbClr val="3C5771"/>
              </a:solidFill>
              <a:latin typeface="Calibri Light"/>
            </a:endParaRPr>
          </a:p>
          <a:p>
            <a:pPr lvl="0"/>
            <a:r>
              <a:rPr lang="en-GB" sz="2200" dirty="0">
                <a:solidFill>
                  <a:srgbClr val="3A546D"/>
                </a:solidFill>
              </a:rPr>
              <a:t>An email will be sent from </a:t>
            </a:r>
            <a:r>
              <a:rPr lang="en-GB" sz="2200" dirty="0">
                <a:solidFill>
                  <a:srgbClr val="3A546D"/>
                </a:solidFill>
                <a:hlinkClick r:id="rId4"/>
              </a:rPr>
              <a:t>no-reply@ohims.co.uk</a:t>
            </a:r>
            <a:endParaRPr lang="en-GB" sz="2200" dirty="0">
              <a:solidFill>
                <a:srgbClr val="3A546D"/>
              </a:solidFill>
            </a:endParaRPr>
          </a:p>
          <a:p>
            <a:pPr lvl="0"/>
            <a:r>
              <a:rPr lang="en-GB" sz="2200" b="1" dirty="0">
                <a:solidFill>
                  <a:srgbClr val="3A546D"/>
                </a:solidFill>
                <a:latin typeface="Calibri Light"/>
              </a:rPr>
              <a:t>Read the email thoroughly and complete the Health Questionnaire.</a:t>
            </a:r>
          </a:p>
          <a:p>
            <a:pPr lvl="0"/>
            <a:r>
              <a:rPr lang="en-GB" sz="2200" b="1" dirty="0">
                <a:solidFill>
                  <a:srgbClr val="3A546D"/>
                </a:solidFill>
                <a:latin typeface="Calibri Light"/>
              </a:rPr>
              <a:t>You will receive a notification that the Health Questionnaire is complete. </a:t>
            </a:r>
          </a:p>
          <a:p>
            <a:pPr lvl="0"/>
            <a:r>
              <a:rPr lang="en-GB" sz="2200" b="1" dirty="0">
                <a:solidFill>
                  <a:srgbClr val="3A546D"/>
                </a:solidFill>
                <a:latin typeface="Calibri Light"/>
              </a:rPr>
              <a:t>You may require an appointment if a declaration has been made.</a:t>
            </a:r>
          </a:p>
          <a:p>
            <a:pPr lvl="0"/>
            <a:r>
              <a:rPr lang="en-GB" sz="2200" b="1" dirty="0">
                <a:solidFill>
                  <a:srgbClr val="3A546D"/>
                </a:solidFill>
                <a:latin typeface="Calibri Light"/>
              </a:rPr>
              <a:t>This will place you at either; fit, fit following scrutiny, fit with advice, fit with temporary/permanent adjustments, unfit. </a:t>
            </a:r>
          </a:p>
          <a:p>
            <a:pPr lvl="0"/>
            <a:r>
              <a:rPr lang="en-GB" sz="2200" dirty="0">
                <a:solidFill>
                  <a:srgbClr val="3A546D"/>
                </a:solidFill>
              </a:rPr>
              <a:t>Please ensure you provide valid email address and phone number when signing up to your course</a:t>
            </a:r>
            <a:r>
              <a:rPr lang="en-GB" sz="2200" dirty="0" smtClean="0">
                <a:solidFill>
                  <a:srgbClr val="3A546D"/>
                </a:solidFill>
              </a:rPr>
              <a:t>.  Make sure you will access to this email address once you become a student </a:t>
            </a:r>
            <a:endParaRPr lang="en-GB" sz="2200" dirty="0">
              <a:solidFill>
                <a:srgbClr val="3A546D"/>
              </a:solidFill>
            </a:endParaRPr>
          </a:p>
          <a:p>
            <a:pPr lvl="0"/>
            <a:r>
              <a:rPr lang="en-GB" sz="2200" dirty="0">
                <a:solidFill>
                  <a:srgbClr val="3A546D"/>
                </a:solidFill>
              </a:rPr>
              <a:t>You MUST pass the other screening processes before you are able to attend placement.</a:t>
            </a:r>
          </a:p>
          <a:p>
            <a:pPr lvl="0"/>
            <a:endParaRPr lang="en-GB" sz="3200" b="1" dirty="0">
              <a:solidFill>
                <a:srgbClr val="3A546D"/>
              </a:solidFill>
              <a:latin typeface="Calibri Light"/>
            </a:endParaRPr>
          </a:p>
          <a:p>
            <a:pPr lvl="0"/>
            <a:endParaRPr lang="en-GB" sz="3200" b="1" dirty="0">
              <a:solidFill>
                <a:srgbClr val="3A546D"/>
              </a:solidFill>
              <a:latin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1B6B9-2963-4B65-93EB-E8CA503C76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Slide 3">
            <a:extLst>
              <a:ext uri="{FF2B5EF4-FFF2-40B4-BE49-F238E27FC236}">
                <a16:creationId xmlns:a16="http://schemas.microsoft.com/office/drawing/2014/main" id="{920EB47D-B651-4E85-994B-94C79765F7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503.5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278" y="635764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C:\Users\sharon.blaylock\AppData\Local\Microsoft\Windows\INetCache\Content.MSO\F9C048BC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0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FF40-1986-433C-BD6F-DA89994E35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solidFill>
                  <a:srgbClr val="8497B0"/>
                </a:solidFill>
              </a:rPr>
              <a:t>The email you receive will look like this…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E819970-2B69-43AE-AD9E-23CD8B5EE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69485" y="1825627"/>
            <a:ext cx="7653025" cy="4351336"/>
          </a:xfrm>
        </p:spPr>
      </p:pic>
      <p:pic>
        <p:nvPicPr>
          <p:cNvPr id="4" name="Slide 4">
            <a:extLst>
              <a:ext uri="{FF2B5EF4-FFF2-40B4-BE49-F238E27FC236}">
                <a16:creationId xmlns:a16="http://schemas.microsoft.com/office/drawing/2014/main" id="{094F8EA1-D2D2-435E-BFED-C4420D216E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" end="317.36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0115" y="186427"/>
            <a:ext cx="487366" cy="4223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8E81-F849-47F8-8E42-3B8D66395E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solidFill>
                  <a:srgbClr val="8497B0"/>
                </a:solidFill>
              </a:rPr>
              <a:t>The questionnaire will look like this…</a:t>
            </a:r>
          </a:p>
        </p:txBody>
      </p:sp>
      <p:pic>
        <p:nvPicPr>
          <p:cNvPr id="3" name="Slide 5">
            <a:extLst>
              <a:ext uri="{FF2B5EF4-FFF2-40B4-BE49-F238E27FC236}">
                <a16:creationId xmlns:a16="http://schemas.microsoft.com/office/drawing/2014/main" id="{1B717F5C-9661-40CA-B2A7-C595BC07CE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601.56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0592" y="365129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5CF7B62-0AA7-4443-B93B-EA01812CA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08619" y="1562471"/>
            <a:ext cx="9926077" cy="4758427"/>
          </a:xfrm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705C-E6C7-4CC1-91B2-0FAED7B54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163" y="854899"/>
            <a:ext cx="10515600" cy="1325559"/>
          </a:xfrm>
        </p:spPr>
        <p:txBody>
          <a:bodyPr anchorCtr="1"/>
          <a:lstStyle/>
          <a:p>
            <a:pPr lvl="0" algn="ctr"/>
            <a:r>
              <a:rPr lang="en-GB" sz="5400" b="1" dirty="0" smtClean="0">
                <a:solidFill>
                  <a:srgbClr val="3A556E"/>
                </a:solidFill>
              </a:rPr>
              <a:t>Vaccinations – Health courses only</a:t>
            </a:r>
            <a:endParaRPr lang="en-GB" sz="5400" b="1" dirty="0">
              <a:solidFill>
                <a:srgbClr val="3A556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3982-2CA8-4CE8-8043-1DAC8AD0C8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87166"/>
            <a:ext cx="10515600" cy="2743200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3A556E"/>
                </a:solidFill>
                <a:latin typeface="Calibri Light"/>
              </a:rPr>
              <a:t>A further email will be sent from </a:t>
            </a:r>
            <a:r>
              <a:rPr lang="en-GB" dirty="0">
                <a:solidFill>
                  <a:srgbClr val="3A546D"/>
                </a:solidFill>
                <a:hlinkClick r:id="rId4"/>
              </a:rPr>
              <a:t>no-reply@ohims.co.uk</a:t>
            </a:r>
            <a:r>
              <a:rPr lang="en-GB" dirty="0">
                <a:solidFill>
                  <a:srgbClr val="3A546D"/>
                </a:solidFill>
              </a:rPr>
              <a:t> </a:t>
            </a:r>
            <a:r>
              <a:rPr lang="en-GB" b="1" dirty="0">
                <a:solidFill>
                  <a:srgbClr val="3A556E"/>
                </a:solidFill>
                <a:latin typeface="Calibri Light"/>
              </a:rPr>
              <a:t>upon completion of the Fitness For Training questionnaire.</a:t>
            </a:r>
          </a:p>
          <a:p>
            <a:pPr lvl="0"/>
            <a:r>
              <a:rPr lang="en-GB" b="1" dirty="0">
                <a:solidFill>
                  <a:srgbClr val="3A556E"/>
                </a:solidFill>
                <a:latin typeface="Calibri Light"/>
              </a:rPr>
              <a:t>Read the email thoroughly. </a:t>
            </a:r>
          </a:p>
          <a:p>
            <a:pPr lvl="0"/>
            <a:r>
              <a:rPr lang="en-GB" b="1" dirty="0">
                <a:solidFill>
                  <a:srgbClr val="3A556E"/>
                </a:solidFill>
                <a:latin typeface="Calibri Light"/>
              </a:rPr>
              <a:t>Obtain evidence of your past vaccinations and keep a copy for your records.</a:t>
            </a:r>
          </a:p>
          <a:p>
            <a:pPr lvl="0"/>
            <a:r>
              <a:rPr lang="en-GB" b="1" dirty="0">
                <a:solidFill>
                  <a:srgbClr val="3A556E"/>
                </a:solidFill>
                <a:latin typeface="Calibri Light"/>
              </a:rPr>
              <a:t>Upload as instructed on the email.</a:t>
            </a:r>
          </a:p>
          <a:p>
            <a:pPr marL="0" lvl="0" indent="0">
              <a:buNone/>
            </a:pPr>
            <a:endParaRPr lang="en-GB" b="1" dirty="0">
              <a:solidFill>
                <a:srgbClr val="3A556E"/>
              </a:solidFill>
              <a:latin typeface="Calibri Ligh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417535-4137-4294-99F3-D250146471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de 6">
            <a:extLst>
              <a:ext uri="{FF2B5EF4-FFF2-40B4-BE49-F238E27FC236}">
                <a16:creationId xmlns:a16="http://schemas.microsoft.com/office/drawing/2014/main" id="{DBB657A4-283E-4A88-BC1E-35DFA88EF7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" end="578.07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163" y="367533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5028-E722-4789-AEF0-F887484D0B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 b="1">
                <a:solidFill>
                  <a:srgbClr val="8497B0"/>
                </a:solidFill>
              </a:rPr>
              <a:t>The email regarding vaccination evidence will look like this…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056D3C6-A8B4-4E47-BC77-30AC5A194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90771" y="1825627"/>
            <a:ext cx="8810445" cy="4351336"/>
          </a:xfrm>
        </p:spPr>
      </p:pic>
      <p:pic>
        <p:nvPicPr>
          <p:cNvPr id="4" name="Slide 7">
            <a:extLst>
              <a:ext uri="{FF2B5EF4-FFF2-40B4-BE49-F238E27FC236}">
                <a16:creationId xmlns:a16="http://schemas.microsoft.com/office/drawing/2014/main" id="{9D11CABD-8B69-4518-87D4-A64E0CBCF3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569.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836" y="365129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6A9D-5755-4938-BD6F-0971D022DA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b="1">
                <a:solidFill>
                  <a:srgbClr val="8497B0"/>
                </a:solidFill>
              </a:rPr>
              <a:t>The page to upload your evidence will look like this…</a:t>
            </a:r>
          </a:p>
        </p:txBody>
      </p:sp>
      <p:pic>
        <p:nvPicPr>
          <p:cNvPr id="3" name="Side 8">
            <a:extLst>
              <a:ext uri="{FF2B5EF4-FFF2-40B4-BE49-F238E27FC236}">
                <a16:creationId xmlns:a16="http://schemas.microsoft.com/office/drawing/2014/main" id="{06956559-9429-4883-81AF-BBE0144E1B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410.56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016" y="121441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5A811EF-B86A-458D-AC82-208517303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24813" y="1509208"/>
            <a:ext cx="9876964" cy="4871045"/>
          </a:xfr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226A-E110-42A8-89E8-2B561896FB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331" y="1051715"/>
            <a:ext cx="10515600" cy="1325559"/>
          </a:xfrm>
        </p:spPr>
        <p:txBody>
          <a:bodyPr anchorCtr="1"/>
          <a:lstStyle/>
          <a:p>
            <a:pPr lvl="0" algn="ctr"/>
            <a:r>
              <a:rPr lang="en-GB" b="1">
                <a:solidFill>
                  <a:srgbClr val="3A556E"/>
                </a:solidFill>
              </a:rPr>
              <a:t>Vaccinations - Breakdown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FDB6-5AD7-4D5E-BE05-D81FF536FA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452" y="2377284"/>
            <a:ext cx="10515600" cy="3608030"/>
          </a:xfrm>
        </p:spPr>
        <p:txBody>
          <a:bodyPr/>
          <a:lstStyle/>
          <a:p>
            <a:pPr lvl="0"/>
            <a:r>
              <a:rPr lang="en-GB" sz="2600" dirty="0">
                <a:solidFill>
                  <a:srgbClr val="3A546C"/>
                </a:solidFill>
              </a:rPr>
              <a:t>Evidence of two MMR vaccines or blood test results showing immunity. </a:t>
            </a:r>
          </a:p>
          <a:p>
            <a:pPr lvl="0"/>
            <a:r>
              <a:rPr lang="en-GB" sz="2600" dirty="0">
                <a:solidFill>
                  <a:srgbClr val="3A546C"/>
                </a:solidFill>
              </a:rPr>
              <a:t>Understand history of Chicken pox or blood test results showing immunity.</a:t>
            </a:r>
          </a:p>
          <a:p>
            <a:pPr lvl="0"/>
            <a:r>
              <a:rPr lang="en-GB" sz="2600" dirty="0">
                <a:solidFill>
                  <a:srgbClr val="3A546C"/>
                </a:solidFill>
              </a:rPr>
              <a:t>Understand if you have had the BCG vaccine (TB). A scar may be visible.</a:t>
            </a:r>
          </a:p>
          <a:p>
            <a:pPr lvl="0"/>
            <a:r>
              <a:rPr lang="en-GB" sz="2600" dirty="0">
                <a:solidFill>
                  <a:srgbClr val="3A546C"/>
                </a:solidFill>
              </a:rPr>
              <a:t>Evidence of three Hepatitis B vaccinations and a blood test result showing </a:t>
            </a:r>
            <a:r>
              <a:rPr lang="en-GB" sz="2600" dirty="0" smtClean="0">
                <a:solidFill>
                  <a:srgbClr val="3A546C"/>
                </a:solidFill>
              </a:rPr>
              <a:t>immunity (not required for Social Work).</a:t>
            </a:r>
            <a:endParaRPr lang="en-GB" sz="2600" dirty="0">
              <a:solidFill>
                <a:srgbClr val="3A546C"/>
              </a:solidFill>
            </a:endParaRPr>
          </a:p>
          <a:p>
            <a:pPr lvl="0"/>
            <a:r>
              <a:rPr lang="en-GB" sz="2600" dirty="0">
                <a:solidFill>
                  <a:srgbClr val="3A546C"/>
                </a:solidFill>
              </a:rPr>
              <a:t>Further blood tests are required for ODP, Paramedic and Midwifery courses.</a:t>
            </a:r>
          </a:p>
          <a:p>
            <a:pPr lvl="0"/>
            <a:endParaRPr lang="en-GB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9699A1-6A3D-4AF0-A8D3-8AA4D3997A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851529"/>
            <a:ext cx="12191996" cy="100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de 9">
            <a:extLst>
              <a:ext uri="{FF2B5EF4-FFF2-40B4-BE49-F238E27FC236}">
                <a16:creationId xmlns:a16="http://schemas.microsoft.com/office/drawing/2014/main" id="{812F818F-61E6-44ED-AEA6-04D8371B85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301.269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331" y="385328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C:\Users\sharon.blaylock\AppData\Local\Microsoft\Windows\INetCache\Content.MSO\F9C048BC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88" y="254254"/>
            <a:ext cx="979650" cy="120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C67C78DEBFD4F6458096837A31E2BDBA" ma:contentTypeVersion="14" ma:contentTypeDescription="Create a new document." ma:contentTypeScope="" ma:versionID="5c9dce47e33710dbc17167178532d7df">
  <xsd:schema xmlns:xsd="http://www.w3.org/2001/XMLSchema" xmlns:xs="http://www.w3.org/2001/XMLSchema" xmlns:p="http://schemas.microsoft.com/office/2006/metadata/properties" xmlns:ns2="10d2acc7-9526-41c3-a28d-0e358b6be6e4" xmlns:ns3="a7b597b2-1396-4f3d-9b98-8a1c1f3998ce" xmlns:ns4="http://schemas.microsoft.com/sharepoint/v4" targetNamespace="http://schemas.microsoft.com/office/2006/metadata/properties" ma:root="true" ma:fieldsID="54bb5d586acd5eea784d5c2da47ce607" ns2:_="" ns3:_="" ns4:_="">
    <xsd:import namespace="10d2acc7-9526-41c3-a28d-0e358b6be6e4"/>
    <xsd:import namespace="a7b597b2-1396-4f3d-9b98-8a1c1f3998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4:IconOverlay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2acc7-9526-41c3-a28d-0e358b6be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597b2-1396-4f3d-9b98-8a1c1f3998c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690EC85F-0E00-4390-9523-148FAEEFDC7E}"/>
</file>

<file path=customXml/itemProps2.xml><?xml version="1.0" encoding="utf-8"?>
<ds:datastoreItem xmlns:ds="http://schemas.openxmlformats.org/officeDocument/2006/customXml" ds:itemID="{9672B93A-7F1C-4696-9E9F-D18A29935CF9}"/>
</file>

<file path=customXml/itemProps3.xml><?xml version="1.0" encoding="utf-8"?>
<ds:datastoreItem xmlns:ds="http://schemas.openxmlformats.org/officeDocument/2006/customXml" ds:itemID="{F3651D2C-1636-4D7E-A1A5-3DDDA16AB99F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505</Words>
  <Application>Microsoft Office PowerPoint</Application>
  <PresentationFormat>Widescreen</PresentationFormat>
  <Paragraphs>49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Occupational Health is split into three areas:</vt:lpstr>
      <vt:lpstr>PowerPoint Presentation</vt:lpstr>
      <vt:lpstr>The email you receive will look like this…</vt:lpstr>
      <vt:lpstr>The questionnaire will look like this…</vt:lpstr>
      <vt:lpstr>Vaccinations – Health courses only</vt:lpstr>
      <vt:lpstr>The email regarding vaccination evidence will look like this…</vt:lpstr>
      <vt:lpstr>The page to upload your evidence will look like this…</vt:lpstr>
      <vt:lpstr>Vaccinations - Breakdown</vt:lpstr>
      <vt:lpstr>Vaccination Sessions</vt:lpstr>
      <vt:lpstr>Vaccinations Courses</vt:lpstr>
      <vt:lpstr>Management Referrals</vt:lpstr>
      <vt:lpstr>OHUoCstudent@industrial-diagnostics.com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Garner</dc:creator>
  <cp:lastModifiedBy>Blaylock, Sharon</cp:lastModifiedBy>
  <cp:revision>6</cp:revision>
  <dcterms:created xsi:type="dcterms:W3CDTF">2021-03-08T14:22:36Z</dcterms:created>
  <dcterms:modified xsi:type="dcterms:W3CDTF">2021-04-21T14:07:03Z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0x010100C67C78DEBFD4F6458096837A31E2BDBA</vt:lpwstr>
  </property>
</Properties>
</file>