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91" r:id="rId5"/>
    <p:sldId id="295" r:id="rId6"/>
    <p:sldId id="296" r:id="rId7"/>
    <p:sldId id="336" r:id="rId8"/>
    <p:sldId id="330" r:id="rId9"/>
    <p:sldId id="331" r:id="rId10"/>
    <p:sldId id="333" r:id="rId11"/>
    <p:sldId id="334" r:id="rId12"/>
    <p:sldId id="335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91"/>
          </p14:sldIdLst>
        </p14:section>
        <p14:section name="Content slides" id="{B9B51309-D148-4332-87C2-07BE32FBCA3B}">
          <p14:sldIdLst>
            <p14:sldId id="295"/>
            <p14:sldId id="296"/>
            <p14:sldId id="336"/>
            <p14:sldId id="330"/>
            <p14:sldId id="331"/>
            <p14:sldId id="333"/>
            <p14:sldId id="334"/>
            <p14:sldId id="335"/>
          </p14:sldIdLst>
        </p14:section>
        <p14:section name="Untitled Section" id="{97AB5154-BD5D-4EEC-B004-90C245D21A3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FFE8C5"/>
    <a:srgbClr val="FFDBA7"/>
    <a:srgbClr val="FFFFD9"/>
    <a:srgbClr val="FFF1C5"/>
    <a:srgbClr val="FFECAF"/>
    <a:srgbClr val="FFFFE5"/>
    <a:srgbClr val="FFFFCC"/>
    <a:srgbClr val="5DC4B1"/>
    <a:srgbClr val="C0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15D837-CA85-0841-1F3E-DC121E12707C}" v="736" dt="2022-08-10T14:22:23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Jessica" userId="S::jessica.robinson@cumbria.ac.uk::2c3b2652-a3d3-476e-8b10-008d0e4c358b" providerId="AD" clId="Web-{1C15D837-CA85-0841-1F3E-DC121E12707C}"/>
    <pc:docChg chg="addSld delSld modSld modSection">
      <pc:chgData name="Robinson, Jessica" userId="S::jessica.robinson@cumbria.ac.uk::2c3b2652-a3d3-476e-8b10-008d0e4c358b" providerId="AD" clId="Web-{1C15D837-CA85-0841-1F3E-DC121E12707C}" dt="2022-08-10T14:22:23.215" v="747" actId="20577"/>
      <pc:docMkLst>
        <pc:docMk/>
      </pc:docMkLst>
      <pc:sldChg chg="modSp">
        <pc:chgData name="Robinson, Jessica" userId="S::jessica.robinson@cumbria.ac.uk::2c3b2652-a3d3-476e-8b10-008d0e4c358b" providerId="AD" clId="Web-{1C15D837-CA85-0841-1F3E-DC121E12707C}" dt="2022-08-10T14:11:33.069" v="48" actId="20577"/>
        <pc:sldMkLst>
          <pc:docMk/>
          <pc:sldMk cId="1757452504" sldId="295"/>
        </pc:sldMkLst>
        <pc:spChg chg="mod">
          <ac:chgData name="Robinson, Jessica" userId="S::jessica.robinson@cumbria.ac.uk::2c3b2652-a3d3-476e-8b10-008d0e4c358b" providerId="AD" clId="Web-{1C15D837-CA85-0841-1F3E-DC121E12707C}" dt="2022-08-10T14:11:33.069" v="48" actId="20577"/>
          <ac:spMkLst>
            <pc:docMk/>
            <pc:sldMk cId="1757452504" sldId="295"/>
            <ac:spMk id="2" creationId="{00000000-0000-0000-0000-000000000000}"/>
          </ac:spMkLst>
        </pc:spChg>
        <pc:spChg chg="mod">
          <ac:chgData name="Robinson, Jessica" userId="S::jessica.robinson@cumbria.ac.uk::2c3b2652-a3d3-476e-8b10-008d0e4c358b" providerId="AD" clId="Web-{1C15D837-CA85-0841-1F3E-DC121E12707C}" dt="2022-08-10T14:11:24.631" v="42" actId="20577"/>
          <ac:spMkLst>
            <pc:docMk/>
            <pc:sldMk cId="1757452504" sldId="295"/>
            <ac:spMk id="3" creationId="{00000000-0000-0000-0000-000000000000}"/>
          </ac:spMkLst>
        </pc:spChg>
        <pc:spChg chg="mod">
          <ac:chgData name="Robinson, Jessica" userId="S::jessica.robinson@cumbria.ac.uk::2c3b2652-a3d3-476e-8b10-008d0e4c358b" providerId="AD" clId="Web-{1C15D837-CA85-0841-1F3E-DC121E12707C}" dt="2022-08-10T14:11:15.961" v="41" actId="14100"/>
          <ac:spMkLst>
            <pc:docMk/>
            <pc:sldMk cId="1757452504" sldId="295"/>
            <ac:spMk id="4" creationId="{00000000-0000-0000-0000-000000000000}"/>
          </ac:spMkLst>
        </pc:spChg>
      </pc:sldChg>
      <pc:sldChg chg="modSp">
        <pc:chgData name="Robinson, Jessica" userId="S::jessica.robinson@cumbria.ac.uk::2c3b2652-a3d3-476e-8b10-008d0e4c358b" providerId="AD" clId="Web-{1C15D837-CA85-0841-1F3E-DC121E12707C}" dt="2022-08-10T14:15:20.925" v="308" actId="20577"/>
        <pc:sldMkLst>
          <pc:docMk/>
          <pc:sldMk cId="2210739207" sldId="296"/>
        </pc:sldMkLst>
        <pc:spChg chg="mod">
          <ac:chgData name="Robinson, Jessica" userId="S::jessica.robinson@cumbria.ac.uk::2c3b2652-a3d3-476e-8b10-008d0e4c358b" providerId="AD" clId="Web-{1C15D837-CA85-0841-1F3E-DC121E12707C}" dt="2022-08-10T14:12:43.541" v="56" actId="20577"/>
          <ac:spMkLst>
            <pc:docMk/>
            <pc:sldMk cId="2210739207" sldId="296"/>
            <ac:spMk id="2" creationId="{8D79F2C3-1A30-42FF-8128-E966A216F7DD}"/>
          </ac:spMkLst>
        </pc:spChg>
        <pc:spChg chg="mod">
          <ac:chgData name="Robinson, Jessica" userId="S::jessica.robinson@cumbria.ac.uk::2c3b2652-a3d3-476e-8b10-008d0e4c358b" providerId="AD" clId="Web-{1C15D837-CA85-0841-1F3E-DC121E12707C}" dt="2022-08-10T14:15:20.925" v="308" actId="20577"/>
          <ac:spMkLst>
            <pc:docMk/>
            <pc:sldMk cId="2210739207" sldId="296"/>
            <ac:spMk id="3" creationId="{D66CC585-0D47-4230-ACB2-0C2D94890F5A}"/>
          </ac:spMkLst>
        </pc:spChg>
      </pc:sldChg>
      <pc:sldChg chg="modSp del">
        <pc:chgData name="Robinson, Jessica" userId="S::jessica.robinson@cumbria.ac.uk::2c3b2652-a3d3-476e-8b10-008d0e4c358b" providerId="AD" clId="Web-{1C15D837-CA85-0841-1F3E-DC121E12707C}" dt="2022-08-10T14:16:23.116" v="311"/>
        <pc:sldMkLst>
          <pc:docMk/>
          <pc:sldMk cId="1607167895" sldId="319"/>
        </pc:sldMkLst>
        <pc:spChg chg="mod">
          <ac:chgData name="Robinson, Jessica" userId="S::jessica.robinson@cumbria.ac.uk::2c3b2652-a3d3-476e-8b10-008d0e4c358b" providerId="AD" clId="Web-{1C15D837-CA85-0841-1F3E-DC121E12707C}" dt="2022-08-10T14:15:56.334" v="310" actId="20577"/>
          <ac:spMkLst>
            <pc:docMk/>
            <pc:sldMk cId="1607167895" sldId="319"/>
            <ac:spMk id="3" creationId="{A7BEA217-D981-44DA-B904-D5B0CEAB6B04}"/>
          </ac:spMkLst>
        </pc:spChg>
      </pc:sldChg>
      <pc:sldChg chg="modSp">
        <pc:chgData name="Robinson, Jessica" userId="S::jessica.robinson@cumbria.ac.uk::2c3b2652-a3d3-476e-8b10-008d0e4c358b" providerId="AD" clId="Web-{1C15D837-CA85-0841-1F3E-DC121E12707C}" dt="2022-08-10T14:19:16.111" v="612" actId="20577"/>
        <pc:sldMkLst>
          <pc:docMk/>
          <pc:sldMk cId="1941144582" sldId="330"/>
        </pc:sldMkLst>
        <pc:spChg chg="mod">
          <ac:chgData name="Robinson, Jessica" userId="S::jessica.robinson@cumbria.ac.uk::2c3b2652-a3d3-476e-8b10-008d0e4c358b" providerId="AD" clId="Web-{1C15D837-CA85-0841-1F3E-DC121E12707C}" dt="2022-08-10T14:19:16.111" v="612" actId="20577"/>
          <ac:spMkLst>
            <pc:docMk/>
            <pc:sldMk cId="1941144582" sldId="330"/>
            <ac:spMk id="2" creationId="{27A64CF2-FC23-4F39-B0D1-50B3EDC4417C}"/>
          </ac:spMkLst>
        </pc:spChg>
        <pc:spChg chg="mod">
          <ac:chgData name="Robinson, Jessica" userId="S::jessica.robinson@cumbria.ac.uk::2c3b2652-a3d3-476e-8b10-008d0e4c358b" providerId="AD" clId="Web-{1C15D837-CA85-0841-1F3E-DC121E12707C}" dt="2022-08-10T14:19:08.845" v="607" actId="20577"/>
          <ac:spMkLst>
            <pc:docMk/>
            <pc:sldMk cId="1941144582" sldId="330"/>
            <ac:spMk id="3" creationId="{A7BEA217-D981-44DA-B904-D5B0CEAB6B04}"/>
          </ac:spMkLst>
        </pc:spChg>
      </pc:sldChg>
      <pc:sldChg chg="modSp">
        <pc:chgData name="Robinson, Jessica" userId="S::jessica.robinson@cumbria.ac.uk::2c3b2652-a3d3-476e-8b10-008d0e4c358b" providerId="AD" clId="Web-{1C15D837-CA85-0841-1F3E-DC121E12707C}" dt="2022-08-10T14:22:23.215" v="747" actId="20577"/>
        <pc:sldMkLst>
          <pc:docMk/>
          <pc:sldMk cId="3477134428" sldId="331"/>
        </pc:sldMkLst>
        <pc:spChg chg="mod">
          <ac:chgData name="Robinson, Jessica" userId="S::jessica.robinson@cumbria.ac.uk::2c3b2652-a3d3-476e-8b10-008d0e4c358b" providerId="AD" clId="Web-{1C15D837-CA85-0841-1F3E-DC121E12707C}" dt="2022-08-10T14:22:23.215" v="747" actId="20577"/>
          <ac:spMkLst>
            <pc:docMk/>
            <pc:sldMk cId="3477134428" sldId="331"/>
            <ac:spMk id="3" creationId="{D66CC585-0D47-4230-ACB2-0C2D94890F5A}"/>
          </ac:spMkLst>
        </pc:spChg>
      </pc:sldChg>
      <pc:sldChg chg="del">
        <pc:chgData name="Robinson, Jessica" userId="S::jessica.robinson@cumbria.ac.uk::2c3b2652-a3d3-476e-8b10-008d0e4c358b" providerId="AD" clId="Web-{1C15D837-CA85-0841-1F3E-DC121E12707C}" dt="2022-08-10T14:19:52.816" v="619"/>
        <pc:sldMkLst>
          <pc:docMk/>
          <pc:sldMk cId="2697489209" sldId="332"/>
        </pc:sldMkLst>
      </pc:sldChg>
      <pc:sldChg chg="modSp">
        <pc:chgData name="Robinson, Jessica" userId="S::jessica.robinson@cumbria.ac.uk::2c3b2652-a3d3-476e-8b10-008d0e4c358b" providerId="AD" clId="Web-{1C15D837-CA85-0841-1F3E-DC121E12707C}" dt="2022-08-10T14:21:32.212" v="708" actId="20577"/>
        <pc:sldMkLst>
          <pc:docMk/>
          <pc:sldMk cId="1383261490" sldId="333"/>
        </pc:sldMkLst>
        <pc:spChg chg="mod">
          <ac:chgData name="Robinson, Jessica" userId="S::jessica.robinson@cumbria.ac.uk::2c3b2652-a3d3-476e-8b10-008d0e4c358b" providerId="AD" clId="Web-{1C15D837-CA85-0841-1F3E-DC121E12707C}" dt="2022-08-10T14:21:32.212" v="708" actId="20577"/>
          <ac:spMkLst>
            <pc:docMk/>
            <pc:sldMk cId="1383261490" sldId="333"/>
            <ac:spMk id="3" creationId="{D66CC585-0D47-4230-ACB2-0C2D94890F5A}"/>
          </ac:spMkLst>
        </pc:spChg>
      </pc:sldChg>
      <pc:sldChg chg="add del replId">
        <pc:chgData name="Robinson, Jessica" userId="S::jessica.robinson@cumbria.ac.uk::2c3b2652-a3d3-476e-8b10-008d0e4c358b" providerId="AD" clId="Web-{1C15D837-CA85-0841-1F3E-DC121E12707C}" dt="2022-08-10T14:11:50.460" v="50"/>
        <pc:sldMkLst>
          <pc:docMk/>
          <pc:sldMk cId="2014900609" sldId="3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4949" y="262783"/>
            <a:ext cx="11682101" cy="63324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509450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8490" y="602603"/>
            <a:ext cx="10063396" cy="15224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699" y="2781837"/>
            <a:ext cx="11031649" cy="34515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85494" y="3615397"/>
            <a:ext cx="8792308" cy="2762189"/>
          </a:xfrm>
          <a:prstGeom prst="round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endParaRPr lang="en-GB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838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96334" y="3615397"/>
            <a:ext cx="8209230" cy="27621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700" y="457934"/>
            <a:ext cx="752859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757BA-667B-314A-94C5-9C41A446C89E}"/>
              </a:ext>
            </a:extLst>
          </p:cNvPr>
          <p:cNvSpPr txBox="1"/>
          <p:nvPr userDrawn="1"/>
        </p:nvSpPr>
        <p:spPr>
          <a:xfrm>
            <a:off x="1787236" y="433647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031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Titl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83088" y="276851"/>
            <a:ext cx="11683049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39" y="276851"/>
            <a:ext cx="11529373" cy="1025102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11360" y="1588451"/>
            <a:ext cx="11094486" cy="4837949"/>
          </a:xfrm>
          <a:noFill/>
          <a:ln w="12700">
            <a:solidFill>
              <a:srgbClr val="A1C4E3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 conten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7578" y="281455"/>
            <a:ext cx="11694018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31" y="281455"/>
            <a:ext cx="11511691" cy="1025103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0026" y="1648496"/>
            <a:ext cx="5178180" cy="4661817"/>
          </a:xfrm>
          <a:ln w="12700">
            <a:solidFill>
              <a:srgbClr val="A1C4E3"/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648496"/>
            <a:ext cx="5405707" cy="4661817"/>
          </a:xfrm>
          <a:ln w="12700">
            <a:solidFill>
              <a:srgbClr val="A1C4E3"/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177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omp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67286" y="276852"/>
            <a:ext cx="11662118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96" y="276844"/>
            <a:ext cx="11662118" cy="1025103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536359" y="1414463"/>
            <a:ext cx="5231395" cy="823912"/>
          </a:xfrm>
          <a:ln>
            <a:solidFill>
              <a:srgbClr val="A1C4E3"/>
            </a:solidFill>
          </a:ln>
        </p:spPr>
        <p:txBody>
          <a:bodyPr anchor="b" anchorCtr="0">
            <a:no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536359" y="2238375"/>
            <a:ext cx="5231395" cy="4278334"/>
          </a:xfrm>
          <a:ln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46054" y="1414463"/>
            <a:ext cx="5321381" cy="823912"/>
          </a:xfrm>
          <a:ln>
            <a:solidFill>
              <a:srgbClr val="A1C4E3"/>
            </a:solidFill>
          </a:ln>
        </p:spPr>
        <p:txBody>
          <a:bodyPr anchor="b" anchorCtr="0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321380" cy="4278335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41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 Conten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9355" y="457200"/>
            <a:ext cx="5737582" cy="6033752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535063" y="457191"/>
            <a:ext cx="5193792" cy="1610752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lvl="0"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08" y="2171700"/>
            <a:ext cx="5193792" cy="4319252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457191"/>
            <a:ext cx="5193792" cy="161075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191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4475" y="202741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algn="ctr"/>
            <a:endParaRPr lang="en-US" sz="1800"/>
          </a:p>
        </p:txBody>
      </p:sp>
      <p:cxnSp>
        <p:nvCxnSpPr>
          <p:cNvPr id="6" name="Straight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21208" y="1238859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495" y="268390"/>
            <a:ext cx="11313247" cy="970469"/>
          </a:xfrm>
        </p:spPr>
        <p:txBody>
          <a:bodyPr anchor="b" anchorCtr="0"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4434" y="1474243"/>
            <a:ext cx="11248308" cy="4687405"/>
          </a:xfr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0"/>
              </a:spcAft>
              <a:defRPr lang="en-US" sz="32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0"/>
              </a:spcAft>
              <a:def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0"/>
              </a:spcAft>
              <a:def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0"/>
              </a:spcAft>
              <a:def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0"/>
              </a:spcAft>
              <a:def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272955"/>
            <a:ext cx="11215868" cy="970835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cxnSp>
        <p:nvCxnSpPr>
          <p:cNvPr id="4" name="Straight Connecto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21208" y="1243790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4434" y="1550020"/>
            <a:ext cx="5178180" cy="4661817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564088"/>
            <a:ext cx="5405707" cy="4661817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21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35" y="255943"/>
            <a:ext cx="11391331" cy="954389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cxnSp>
        <p:nvCxnSpPr>
          <p:cNvPr id="4" name="Straight Connecto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62821" y="1220409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400335" y="1414463"/>
            <a:ext cx="5367420" cy="823912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lIns="91440" tIns="45720" rIns="91440" bIns="45720" rtlCol="0" anchor="b" anchorCtr="0">
            <a:normAutofit/>
          </a:bodyPr>
          <a:lstStyle>
            <a:lvl1pPr>
              <a:defRPr lang="en-GB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400335" y="2238375"/>
            <a:ext cx="5367420" cy="4278334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>
            <a:lvl1pPr>
              <a:spcAft>
                <a:spcPts val="0"/>
              </a:spcAft>
              <a:defRPr lang="en-GB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46053" y="1414463"/>
            <a:ext cx="5545612" cy="823912"/>
          </a:xfrm>
          <a:ln>
            <a:solidFill>
              <a:srgbClr val="69C0B0"/>
            </a:solidFill>
          </a:ln>
        </p:spPr>
        <p:txBody>
          <a:bodyPr anchor="b" anchorCtr="0"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545610" cy="4278335"/>
          </a:xfrm>
          <a:ln w="12700">
            <a:solidFill>
              <a:srgbClr val="69C0B0"/>
            </a:solidFill>
          </a:ln>
        </p:spPr>
        <p:txBody>
          <a:bodyPr>
            <a:normAutofit/>
          </a:bodyPr>
          <a:lstStyle>
            <a:lvl1pPr>
              <a:spcAft>
                <a:spcPts val="0"/>
              </a:spcAf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3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4949" y="262783"/>
            <a:ext cx="11682101" cy="633243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509450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8" y="602603"/>
            <a:ext cx="9782852" cy="15224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699" y="2781837"/>
            <a:ext cx="11202727" cy="34515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20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67344" y="570669"/>
            <a:ext cx="8792308" cy="267417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668740"/>
            <a:ext cx="8325134" cy="247024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088107" y="3300609"/>
            <a:ext cx="955874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04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 Title/Finish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82685" y="3637877"/>
            <a:ext cx="8792308" cy="27621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82685" y="3743685"/>
            <a:ext cx="8168287" cy="26017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700" y="457934"/>
            <a:ext cx="752859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4087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83087" y="276852"/>
            <a:ext cx="11683049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39" y="276851"/>
            <a:ext cx="11529374" cy="1025102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11360" y="1588451"/>
            <a:ext cx="11094486" cy="4837949"/>
          </a:xfr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2 conten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7577" y="281455"/>
            <a:ext cx="11694018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32" y="281455"/>
            <a:ext cx="11511691" cy="1025103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43469" y="1648496"/>
            <a:ext cx="5178180" cy="480772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50000"/>
              </a:lnSpc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648496"/>
            <a:ext cx="5405707" cy="480772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51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Comp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67286" y="276852"/>
            <a:ext cx="11662118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96" y="276851"/>
            <a:ext cx="11662118" cy="1025103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536359" y="1414463"/>
            <a:ext cx="5231395" cy="82391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536359" y="2238375"/>
            <a:ext cx="5231395" cy="4278334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GB"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321380" cy="4278335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E611EB0-F1B5-44DD-935E-251F9E7EBF3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46056" y="1414461"/>
            <a:ext cx="5321380" cy="82391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02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2 Conten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855" y="457200"/>
            <a:ext cx="5560937" cy="603375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535063" y="457191"/>
            <a:ext cx="5193792" cy="1610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08" y="2171700"/>
            <a:ext cx="5193792" cy="431925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63" y="509070"/>
            <a:ext cx="5193792" cy="161075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29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2 Title/Finish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78181" y="457934"/>
            <a:ext cx="8792308" cy="2674177"/>
          </a:xfrm>
          <a:prstGeom prst="round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5534" y="576666"/>
            <a:ext cx="8188657" cy="239854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466531" y="3300609"/>
            <a:ext cx="8180322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448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4475" y="24990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7" y="275661"/>
            <a:ext cx="11215868" cy="97993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07" y="1435600"/>
            <a:ext cx="11215868" cy="496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A2D6B-90FE-744B-A5D1-339C35A0C87D}"/>
              </a:ext>
            </a:extLst>
          </p:cNvPr>
          <p:cNvSpPr txBox="1"/>
          <p:nvPr userDrawn="1"/>
        </p:nvSpPr>
        <p:spPr>
          <a:xfrm>
            <a:off x="3699164" y="-5541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66" r:id="rId3"/>
    <p:sldLayoutId id="2147483671" r:id="rId4"/>
    <p:sldLayoutId id="2147483663" r:id="rId5"/>
    <p:sldLayoutId id="2147483673" r:id="rId6"/>
    <p:sldLayoutId id="2147483674" r:id="rId7"/>
    <p:sldLayoutId id="2147483679" r:id="rId8"/>
    <p:sldLayoutId id="2147483683" r:id="rId9"/>
    <p:sldLayoutId id="2147483682" r:id="rId10"/>
    <p:sldLayoutId id="2147483685" r:id="rId11"/>
    <p:sldLayoutId id="2147483686" r:id="rId12"/>
    <p:sldLayoutId id="2147483687" r:id="rId13"/>
    <p:sldLayoutId id="2147483688" r:id="rId14"/>
    <p:sldLayoutId id="2147483675" r:id="rId15"/>
    <p:sldLayoutId id="2147483664" r:id="rId16"/>
    <p:sldLayoutId id="2147483668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Tx/>
        <a:buNone/>
        <a:defRPr lang="en-US" sz="32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4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200" kern="1200" dirty="0" smtClean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ssessment@cumbria.ac.uk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333331"/>
            <a:ext cx="9874737" cy="2167463"/>
          </a:xfrm>
        </p:spPr>
        <p:txBody>
          <a:bodyPr>
            <a:norm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External Examiner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0699" y="3135086"/>
            <a:ext cx="11325557" cy="3098289"/>
          </a:xfrm>
        </p:spPr>
        <p:txBody>
          <a:bodyPr/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Assessment Boards</a:t>
            </a:r>
          </a:p>
        </p:txBody>
      </p:sp>
    </p:spTree>
    <p:extLst>
      <p:ext uri="{BB962C8B-B14F-4D97-AF65-F5344CB8AC3E}">
        <p14:creationId xmlns:p14="http://schemas.microsoft.com/office/powerpoint/2010/main" val="54434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305999"/>
            <a:ext cx="11682483" cy="1017833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z="3200">
                <a:latin typeface="Arial"/>
                <a:cs typeface="Arial"/>
              </a:rPr>
              <a:t>Assessment Boards – a two tier system for confirmation of student outcomes</a:t>
            </a:r>
            <a:endParaRPr lang="en-GB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4520" y="1482523"/>
            <a:ext cx="4344463" cy="47397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900" u="sng">
                <a:latin typeface="Arial"/>
                <a:cs typeface="Arial"/>
              </a:rPr>
              <a:t>First Tier</a:t>
            </a:r>
            <a:r>
              <a:rPr lang="en-GB" sz="1900">
                <a:latin typeface="Arial"/>
                <a:cs typeface="Arial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sz="1900" b="1">
                <a:latin typeface="Arial"/>
                <a:cs typeface="Arial"/>
              </a:rPr>
              <a:t>Module Confirmation Board </a:t>
            </a:r>
            <a:r>
              <a:rPr lang="en-GB" sz="1900">
                <a:latin typeface="Arial"/>
                <a:cs typeface="Arial"/>
              </a:rPr>
              <a:t>(MCB)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GB" sz="1900">
                <a:latin typeface="Arial"/>
                <a:cs typeface="Arial"/>
              </a:rPr>
              <a:t>Confirms module marks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GB" sz="1900">
                <a:latin typeface="Arial"/>
                <a:cs typeface="Arial"/>
              </a:rPr>
              <a:t>Receives outcomes from Extenuating Circumstances Panel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056097" y="1509416"/>
            <a:ext cx="6615878" cy="47128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000" u="sng">
                <a:latin typeface="Arial"/>
                <a:cs typeface="Arial"/>
              </a:rPr>
              <a:t>Second Tier</a:t>
            </a:r>
            <a:r>
              <a:rPr lang="en-GB" sz="2000">
                <a:latin typeface="Arial"/>
                <a:cs typeface="Arial"/>
              </a:rPr>
              <a:t>:</a:t>
            </a:r>
            <a:endParaRPr lang="en-US" sz="2000">
              <a:latin typeface="Arial"/>
              <a:cs typeface="Arial"/>
            </a:endParaRPr>
          </a:p>
          <a:p>
            <a:r>
              <a:rPr lang="en-GB" sz="2000" b="1">
                <a:latin typeface="Arial"/>
                <a:cs typeface="Arial"/>
              </a:rPr>
              <a:t>University Progression &amp; Award Board </a:t>
            </a:r>
            <a:r>
              <a:rPr lang="en-GB" sz="2000">
                <a:latin typeface="Arial"/>
                <a:cs typeface="Arial"/>
              </a:rPr>
              <a:t>(UPAB)</a:t>
            </a:r>
            <a:endParaRPr lang="en-US" sz="200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000">
                <a:latin typeface="Arial"/>
                <a:cs typeface="Arial"/>
              </a:rPr>
              <a:t>Makes decisions on progression and award</a:t>
            </a:r>
            <a:endParaRPr lang="en-US" sz="200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000">
                <a:latin typeface="Arial"/>
                <a:cs typeface="Arial"/>
              </a:rPr>
              <a:t>Considers the profile of marks for each student at progression points and those of completing students</a:t>
            </a:r>
            <a:endParaRPr lang="en-US" sz="2000">
              <a:latin typeface="Arial"/>
              <a:cs typeface="Arial"/>
            </a:endParaRPr>
          </a:p>
          <a:p>
            <a:r>
              <a:rPr lang="en-GB" sz="2000" u="sng">
                <a:latin typeface="Arial"/>
                <a:cs typeface="Arial"/>
              </a:rPr>
              <a:t>For proceeding students</a:t>
            </a:r>
            <a:r>
              <a:rPr lang="en-GB" sz="2000">
                <a:latin typeface="Arial"/>
                <a:cs typeface="Arial"/>
              </a:rPr>
              <a:t>:</a:t>
            </a:r>
            <a:endParaRPr lang="en-US" sz="200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000">
                <a:latin typeface="Arial"/>
                <a:cs typeface="Arial"/>
              </a:rPr>
              <a:t>Approves applied rules in relation to fails, malpractice, other special cases in accordance with the Regulations</a:t>
            </a:r>
            <a:endParaRPr lang="en-US" sz="200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000">
                <a:latin typeface="Arial"/>
                <a:cs typeface="Arial"/>
              </a:rPr>
              <a:t>Ensure comparability of treatment for students in the interpretation of the Regulations</a:t>
            </a:r>
            <a:endParaRPr lang="en-GB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5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chemeClr val="tx1"/>
                </a:solidFill>
                <a:latin typeface="Arial"/>
                <a:cs typeface="Arial"/>
              </a:rPr>
              <a:t>The Quality Enhancement Board</a:t>
            </a:r>
            <a:r>
              <a:rPr lang="en-GB">
                <a:solidFill>
                  <a:schemeClr val="tx1"/>
                </a:solidFill>
                <a:latin typeface="Arial"/>
                <a:cs typeface="Arial"/>
              </a:rPr>
              <a:t>(QEB) </a:t>
            </a:r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Does not confirm any student outcomes</a:t>
            </a:r>
            <a:endParaRPr lang="en-US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Operates in parallel to MCBs and UPABs</a:t>
            </a:r>
            <a:endParaRPr lang="en-US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A driver for quality enhancement</a:t>
            </a:r>
            <a:endParaRPr lang="en-US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Considers module and programme performance, data and trends</a:t>
            </a:r>
            <a:endParaRPr lang="en-US" sz="280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A forum for discussion of good practice and areas of improvement</a:t>
            </a: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Brings together Subject External Examiners and Course Teams</a:t>
            </a:r>
          </a:p>
          <a:p>
            <a:pPr marL="457200" indent="-457200">
              <a:buFont typeface="Arial"/>
              <a:buChar char="•"/>
            </a:pPr>
            <a:r>
              <a:rPr lang="en-GB" sz="2800">
                <a:solidFill>
                  <a:schemeClr val="tx1"/>
                </a:solidFill>
                <a:latin typeface="Arial"/>
                <a:cs typeface="Arial"/>
              </a:rPr>
              <a:t>Normally subject-based</a:t>
            </a:r>
          </a:p>
        </p:txBody>
      </p:sp>
    </p:spTree>
    <p:extLst>
      <p:ext uri="{BB962C8B-B14F-4D97-AF65-F5344CB8AC3E}">
        <p14:creationId xmlns:p14="http://schemas.microsoft.com/office/powerpoint/2010/main" val="2210739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Assessment Board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>
            <a:normAutofit/>
          </a:bodyPr>
          <a:lstStyle/>
          <a:p>
            <a:r>
              <a:rPr lang="en-GB" sz="2800"/>
              <a:t>All External Examiners will be notified of assessment board dates early in the academic year by the Assessment Team</a:t>
            </a:r>
          </a:p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assessment@cumbria.ac.uk</a:t>
            </a:r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/>
              <a:t>Subject External Examiners </a:t>
            </a:r>
            <a:r>
              <a:rPr lang="en-GB" sz="2800"/>
              <a:t>will be invited to </a:t>
            </a:r>
            <a:r>
              <a:rPr lang="en-GB" sz="2800" b="1"/>
              <a:t>Quality Enhancement Boards </a:t>
            </a:r>
            <a:r>
              <a:rPr lang="en-GB" sz="2800"/>
              <a:t>(QEBs)</a:t>
            </a:r>
          </a:p>
          <a:p>
            <a:r>
              <a:rPr lang="en-GB" sz="2800" b="1"/>
              <a:t>Chief External Examiners </a:t>
            </a:r>
            <a:r>
              <a:rPr lang="en-GB" sz="2800"/>
              <a:t>will be invited to </a:t>
            </a:r>
            <a:r>
              <a:rPr lang="en-GB" sz="2800" b="1"/>
              <a:t>University Progression &amp; Award Boards </a:t>
            </a:r>
            <a:r>
              <a:rPr lang="en-GB" sz="2800"/>
              <a:t>(UPABs)</a:t>
            </a:r>
          </a:p>
        </p:txBody>
      </p:sp>
    </p:spTree>
    <p:extLst>
      <p:ext uri="{BB962C8B-B14F-4D97-AF65-F5344CB8AC3E}">
        <p14:creationId xmlns:p14="http://schemas.microsoft.com/office/powerpoint/2010/main" val="3444236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4CF2-FC23-4F39-B0D1-50B3EDC44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00250"/>
            <a:ext cx="11589547" cy="955343"/>
          </a:xfrm>
        </p:spPr>
        <p:txBody>
          <a:bodyPr>
            <a:normAutofit/>
          </a:bodyPr>
          <a:lstStyle/>
          <a:p>
            <a:r>
              <a:rPr lang="en-GB">
                <a:latin typeface="Arial"/>
                <a:cs typeface="Arial"/>
              </a:rPr>
              <a:t>Module Confirmation Boards (MCBs)</a:t>
            </a:r>
            <a:endParaRPr lang="en-GB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A217-D981-44DA-B904-D5B0CEAB6B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GB">
                <a:latin typeface="Arial"/>
                <a:cs typeface="Arial"/>
              </a:rPr>
              <a:t>MCBs are attended by the Programme Leader and MCB Officer.</a:t>
            </a:r>
            <a:endParaRPr lang="en-US"/>
          </a:p>
          <a:p>
            <a:pPr marL="457200" indent="-457200">
              <a:buFont typeface="Arial"/>
              <a:buChar char="•"/>
            </a:pPr>
            <a:r>
              <a:rPr lang="en-GB">
                <a:latin typeface="Arial"/>
                <a:cs typeface="Arial"/>
              </a:rPr>
              <a:t>The Subject External Examiner provides confirmation of external moderation through agreed processes before the Board.  (Note: The University is planning to pilot an online approach in 22/23 </a:t>
            </a:r>
            <a:endParaRPr lang="en-GB"/>
          </a:p>
          <a:p>
            <a:r>
              <a:rPr lang="en-GB">
                <a:latin typeface="Arial"/>
                <a:cs typeface="Arial"/>
              </a:rPr>
              <a:t>The MCB considers mark sheets which include:</a:t>
            </a:r>
            <a:endParaRPr lang="en-GB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The weighting of each item of assessment within the module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/>
              <a:t>For each student, the raw marks for each component of the total assessment, and the total module mark (calculated in accordance with the validated weighting scheme)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The mean mark per cohort and the standard deviation demonstrating each of the component marks and how the overall mark has been arrived 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/>
              <a:t>In the case of courses containing a professional element, professional performance should be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For reassessment, both the initial and resit marks (both actual and capped marks)</a:t>
            </a:r>
          </a:p>
        </p:txBody>
      </p:sp>
    </p:spTree>
    <p:extLst>
      <p:ext uri="{BB962C8B-B14F-4D97-AF65-F5344CB8AC3E}">
        <p14:creationId xmlns:p14="http://schemas.microsoft.com/office/powerpoint/2010/main" val="194114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 fontScale="90000"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University Progression &amp; Award Boards (UPABs)        </a:t>
            </a:r>
            <a:r>
              <a:rPr lang="en-GB" sz="3100">
                <a:latin typeface="Arial" panose="020B0604020202020204" pitchFamily="34" charset="0"/>
                <a:cs typeface="Arial" panose="020B0604020202020204" pitchFamily="34" charset="0"/>
              </a:rPr>
              <a:t>[Reg F11.9 &amp; Appendix 3f]</a:t>
            </a:r>
            <a:endParaRPr lang="en-GB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b="1">
                <a:latin typeface="Arial"/>
                <a:cs typeface="Arial"/>
              </a:rPr>
              <a:t>Attended by Chief External Examiners</a:t>
            </a:r>
            <a:r>
              <a:rPr lang="en-GB" sz="2000">
                <a:latin typeface="Arial"/>
                <a:cs typeface="Arial"/>
              </a:rPr>
              <a:t> </a:t>
            </a:r>
            <a:r>
              <a:rPr lang="en-GB" sz="2000" i="1">
                <a:latin typeface="Arial"/>
                <a:cs typeface="Arial"/>
              </a:rPr>
              <a:t>(drawn from the pool of Subject EEs)</a:t>
            </a:r>
            <a:endParaRPr lang="en-GB" sz="2000" b="1" i="1">
              <a:latin typeface="Arial"/>
              <a:cs typeface="Arial"/>
            </a:endParaRPr>
          </a:p>
          <a:p>
            <a:r>
              <a:rPr lang="en-GB" sz="2000">
                <a:latin typeface="Arial"/>
                <a:cs typeface="Arial"/>
              </a:rPr>
              <a:t>The UPAB considers the profile of marks for each continuing and completing student.</a:t>
            </a:r>
          </a:p>
          <a:p>
            <a:r>
              <a:rPr lang="en-GB" sz="2000">
                <a:latin typeface="Arial"/>
                <a:cs typeface="Arial"/>
              </a:rPr>
              <a:t>It ensures comparability of treatment for students in the interpretation and application of the Academic Regulations.</a:t>
            </a:r>
            <a:endParaRPr lang="en-GB" sz="2000"/>
          </a:p>
          <a:p>
            <a:endParaRPr lang="en-GB" sz="2000">
              <a:latin typeface="Arial"/>
              <a:cs typeface="Arial"/>
            </a:endParaRPr>
          </a:p>
          <a:p>
            <a:r>
              <a:rPr lang="en-GB" sz="2000">
                <a:latin typeface="Arial"/>
                <a:cs typeface="Arial"/>
              </a:rPr>
              <a:t>  </a:t>
            </a:r>
            <a:r>
              <a:rPr lang="en-GB" sz="2000" u="sng">
                <a:latin typeface="Arial"/>
                <a:cs typeface="Arial"/>
              </a:rPr>
              <a:t>For continuing students the UPAB</a:t>
            </a:r>
            <a:r>
              <a:rPr lang="en-GB" sz="2000">
                <a:latin typeface="Arial"/>
                <a:cs typeface="Arial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Confirms the results for each student in relation to progress through the programme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Exercises compensation in accordance with the Regulations [Reg F14, F15]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Resolves fails, deferred assessment, malpractice and other special cases</a:t>
            </a:r>
          </a:p>
          <a:p>
            <a:pPr marL="457200" indent="-457200">
              <a:buFont typeface="Arial,Sans-Serif" panose="020B0604020202020204" pitchFamily="34" charset="0"/>
              <a:buChar char="•"/>
            </a:pPr>
            <a:endParaRPr lang="en-GB" sz="28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477134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UPABs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u="sng">
                <a:latin typeface="Arial"/>
                <a:cs typeface="Arial"/>
              </a:rPr>
              <a:t>For finalists the UPAB</a:t>
            </a:r>
            <a:r>
              <a:rPr lang="en-GB" sz="2000">
                <a:latin typeface="Arial"/>
                <a:cs typeface="Arial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Identifies the final award outcome [Regs H3 – H7]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Applies approved rules in relation to borderline cases and determines the final award</a:t>
            </a:r>
            <a:endParaRPr lang="en-US" sz="2000" u="sng">
              <a:latin typeface="Arial"/>
              <a:cs typeface="Arial"/>
            </a:endParaRPr>
          </a:p>
          <a:p>
            <a:r>
              <a:rPr lang="en-GB" sz="2000" u="sng">
                <a:latin typeface="Arial"/>
                <a:cs typeface="Arial"/>
              </a:rPr>
              <a:t>Additional Notes: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Undergraduate and Postgraduate programmes offer one reassessment opportunity, providing there is no conflict with a PSRB (thereafter, students may re-register to re-attend, if there has been engagement with the reassessment)</a:t>
            </a:r>
            <a:endParaRPr lang="en-US" sz="2000">
              <a:latin typeface="Arial"/>
              <a:cs typeface="Arial"/>
            </a:endParaRP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An Assessment Contract will be required for any student with more than 40 credits in reassessment or where there has been confirmed malpractice</a:t>
            </a:r>
            <a:endParaRPr lang="en-GB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261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UPABs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>
            <a:normAutofit fontScale="70000" lnSpcReduction="20000"/>
          </a:bodyPr>
          <a:lstStyle/>
          <a:p>
            <a:r>
              <a:rPr lang="en-GB" sz="2800"/>
              <a:t>Award classifications are calculated on the arithmetic mean of module marks achieved as follows: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/>
              <a:t>Honours Degree</a:t>
            </a:r>
          </a:p>
          <a:p>
            <a:pPr marL="1143000" lvl="2" indent="-457200"/>
            <a:r>
              <a:rPr lang="en-GB" sz="2000"/>
              <a:t>Level 4 marks are excluded</a:t>
            </a:r>
          </a:p>
          <a:p>
            <a:pPr marL="1143000" lvl="2" indent="-457200"/>
            <a:r>
              <a:rPr lang="en-GB" sz="2000"/>
              <a:t>Level 5 &amp; 6 marks are weighted 30:70</a:t>
            </a:r>
          </a:p>
          <a:p>
            <a:pPr marL="1143000" lvl="2" indent="-457200"/>
            <a:r>
              <a:rPr lang="en-GB" sz="2000"/>
              <a:t>The lowest 20 credits are discounted</a:t>
            </a:r>
          </a:p>
          <a:p>
            <a:pPr marL="1143000" lvl="2" indent="-457200"/>
            <a:r>
              <a:rPr lang="en-GB" sz="2000"/>
              <a:t>Where the mean percentage mark (MPM) is less than 2% below the next higher classification, and at least 100 credits are in the higher band, the student will be awarded the higher classification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/>
              <a:t>Top-Up Degree</a:t>
            </a:r>
          </a:p>
          <a:p>
            <a:pPr marL="1143000" lvl="2" indent="-457200"/>
            <a:r>
              <a:rPr lang="en-GB" sz="2000"/>
              <a:t>All marks contribute towards the MPM</a:t>
            </a:r>
          </a:p>
          <a:p>
            <a:pPr marL="1143000" lvl="2" indent="-457200"/>
            <a:r>
              <a:rPr lang="en-GB" sz="2000"/>
              <a:t>Where the MPM is less than 2% below the next higher classification, and at least 40 credits are in the higher band, the student will be awarded the higher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563787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UPABs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u="sng"/>
              <a:t>Foundation Degree &amp; Target DipHE</a:t>
            </a:r>
          </a:p>
          <a:p>
            <a:pPr marL="1028700" lvl="2" indent="-342900"/>
            <a:r>
              <a:rPr lang="en-GB" sz="1200"/>
              <a:t>Level  4 and  5 marks are weighted 30:70</a:t>
            </a:r>
          </a:p>
          <a:p>
            <a:pPr marL="1028700" lvl="2" indent="-342900"/>
            <a:r>
              <a:rPr lang="en-GB" sz="1200"/>
              <a:t>Merit is awarded when the MPM is 59.5% or above</a:t>
            </a:r>
          </a:p>
          <a:p>
            <a:pPr marL="1028700" lvl="2" indent="-342900"/>
            <a:r>
              <a:rPr lang="en-GB" sz="1200"/>
              <a:t>Distinction is awarded when the MPM is 69.5% or above</a:t>
            </a:r>
          </a:p>
          <a:p>
            <a:pPr marL="1028700" lvl="2" indent="-342900"/>
            <a:r>
              <a:rPr lang="en-GB" sz="1200"/>
              <a:t>The lowest 20 credits is discounted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u="sng"/>
              <a:t>Masters Degree</a:t>
            </a:r>
          </a:p>
          <a:p>
            <a:pPr marL="1028700" lvl="2" indent="-342900"/>
            <a:r>
              <a:rPr lang="en-GB" sz="1200"/>
              <a:t>All modules contribute towards the MPM</a:t>
            </a:r>
          </a:p>
          <a:p>
            <a:pPr marL="1028700" lvl="2" indent="-342900"/>
            <a:r>
              <a:rPr lang="en-GB" sz="1200"/>
              <a:t>Merit is award when the MPM is 59.5% or above</a:t>
            </a:r>
          </a:p>
          <a:p>
            <a:pPr marL="1028700" lvl="2" indent="-342900"/>
            <a:r>
              <a:rPr lang="en-GB" sz="1200"/>
              <a:t>Distinction is awarded when the MPM is 69.5% or above and the dissertation is not less than 65%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u="sng"/>
              <a:t>Alternative Awards</a:t>
            </a:r>
          </a:p>
          <a:p>
            <a:pPr marL="1028700" lvl="2" indent="-342900"/>
            <a:r>
              <a:rPr lang="en-GB" sz="1200"/>
              <a:t>UPAB may award an alternative award and award title to students who have failed the target award, or leave at an interim progression point</a:t>
            </a:r>
          </a:p>
        </p:txBody>
      </p:sp>
    </p:spTree>
    <p:extLst>
      <p:ext uri="{BB962C8B-B14F-4D97-AF65-F5344CB8AC3E}">
        <p14:creationId xmlns:p14="http://schemas.microsoft.com/office/powerpoint/2010/main" val="3406050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WelcomeDo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 anchorCtr="0">
        <a:noAutofit/>
      </a:bodyPr>
      <a:lstStyle>
        <a:defPPr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al UoC Accessible PowerPoint" id="{36F4225D-0BB2-4207-908D-D321E576E82D}" vid="{2F22E62B-373E-4A01-9CB9-BC7BCDEEF6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0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0db4f7-15c6-4827-b236-e4b4ddf536c7" xsi:nil="true"/>
    <lcf76f155ced4ddcb4097134ff3c332f xmlns="4f252923-ed3d-4b1c-8e00-f85ade5f8c7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AC1447B32C549AF014A2A784BAE66" ma:contentTypeVersion="16" ma:contentTypeDescription="Create a new document." ma:contentTypeScope="" ma:versionID="7f93a6effb90814379b50879cf24b1ef">
  <xsd:schema xmlns:xsd="http://www.w3.org/2001/XMLSchema" xmlns:xs="http://www.w3.org/2001/XMLSchema" xmlns:p="http://schemas.microsoft.com/office/2006/metadata/properties" xmlns:ns2="a30db4f7-15c6-4827-b236-e4b4ddf536c7" xmlns:ns3="4f252923-ed3d-4b1c-8e00-f85ade5f8c7c" targetNamespace="http://schemas.microsoft.com/office/2006/metadata/properties" ma:root="true" ma:fieldsID="9daf46122c593aaeed59a188529f7561" ns2:_="" ns3:_="">
    <xsd:import namespace="a30db4f7-15c6-4827-b236-e4b4ddf536c7"/>
    <xsd:import namespace="4f252923-ed3d-4b1c-8e00-f85ade5f8c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db4f7-15c6-4827-b236-e4b4ddf536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0a6e7f-be5c-4db6-8a7d-7e294f2142e8}" ma:internalName="TaxCatchAll" ma:showField="CatchAllData" ma:web="a30db4f7-15c6-4827-b236-e4b4ddf53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52923-ed3d-4b1c-8e00-f85ade5f8c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b78912-6706-44cd-be05-92597e5f7f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a30db4f7-15c6-4827-b236-e4b4ddf536c7"/>
    <ds:schemaRef ds:uri="http://schemas.microsoft.com/office/infopath/2007/PartnerControls"/>
    <ds:schemaRef ds:uri="http://purl.org/dc/elements/1.1/"/>
    <ds:schemaRef ds:uri="http://purl.org/dc/dcmitype/"/>
    <ds:schemaRef ds:uri="4f252923-ed3d-4b1c-8e00-f85ade5f8c7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E50477-0B24-401E-9D35-5C69C693AA0A}">
  <ds:schemaRefs>
    <ds:schemaRef ds:uri="4f252923-ed3d-4b1c-8e00-f85ade5f8c7c"/>
    <ds:schemaRef ds:uri="a30db4f7-15c6-4827-b236-e4b4ddf536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0</TotalTime>
  <Words>789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Arial,Sans-Serif</vt:lpstr>
      <vt:lpstr>Calibri</vt:lpstr>
      <vt:lpstr>WelcomeDoc</vt:lpstr>
      <vt:lpstr>External Examiner Induction</vt:lpstr>
      <vt:lpstr>Assessment Boards – a two tier system for confirmation of student outcomes</vt:lpstr>
      <vt:lpstr>The Quality Enhancement Board(QEB) </vt:lpstr>
      <vt:lpstr>Assessment Board Calendar</vt:lpstr>
      <vt:lpstr>Module Confirmation Boards (MCBs)</vt:lpstr>
      <vt:lpstr>University Progression &amp; Award Boards (UPABs)        [Reg F11.9 &amp; Appendix 3f]</vt:lpstr>
      <vt:lpstr>UPABs – Cont’d</vt:lpstr>
      <vt:lpstr>UPABs – Cont’d</vt:lpstr>
      <vt:lpstr>UPABs – Cont’d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Induction - Assessment Boards</dc:title>
  <dc:creator>Morgan, Freya</dc:creator>
  <cp:keywords/>
  <cp:lastModifiedBy>Speight, Debbie</cp:lastModifiedBy>
  <cp:revision>2</cp:revision>
  <cp:lastPrinted>2021-10-11T14:08:01Z</cp:lastPrinted>
  <dcterms:created xsi:type="dcterms:W3CDTF">2021-08-18T07:34:25Z</dcterms:created>
  <dcterms:modified xsi:type="dcterms:W3CDTF">2022-10-17T14:24:48Z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0x01010053AAC1447B32C549AF014A2A784BAE66</vt:lpwstr>
  </property>
  <property fmtid="{D5CDD505-2E9C-101B-9397-08002B2CF9AE}" pid="3" name="TaxKeyword">
    <vt:lpwstr/>
  </property>
  <property fmtid="{D5CDD505-2E9C-101B-9397-08002B2CF9AE}" pid="4" name="Order">
    <vt:r8>37361400</vt:r8>
  </property>
  <property fmtid="{D5CDD505-2E9C-101B-9397-08002B2CF9AE}" pid="5" name="_ExtendedDescription">
    <vt:lpwstr/>
  </property>
  <property fmtid="{D5CDD505-2E9C-101B-9397-08002B2CF9AE}" pid="6" name="MediaServiceImageTags">
    <vt:lpwstr/>
  </property>
</Properties>
</file>