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50"/>
  </p:notesMasterIdLst>
  <p:sldIdLst>
    <p:sldId id="256" r:id="rId5"/>
    <p:sldId id="273" r:id="rId6"/>
    <p:sldId id="274" r:id="rId7"/>
    <p:sldId id="275" r:id="rId8"/>
    <p:sldId id="277" r:id="rId9"/>
    <p:sldId id="279" r:id="rId10"/>
    <p:sldId id="257" r:id="rId11"/>
    <p:sldId id="269" r:id="rId12"/>
    <p:sldId id="301" r:id="rId13"/>
    <p:sldId id="272" r:id="rId14"/>
    <p:sldId id="278" r:id="rId15"/>
    <p:sldId id="268" r:id="rId16"/>
    <p:sldId id="264" r:id="rId17"/>
    <p:sldId id="266" r:id="rId18"/>
    <p:sldId id="265" r:id="rId19"/>
    <p:sldId id="276" r:id="rId20"/>
    <p:sldId id="302" r:id="rId21"/>
    <p:sldId id="303" r:id="rId22"/>
    <p:sldId id="304" r:id="rId23"/>
    <p:sldId id="305" r:id="rId24"/>
    <p:sldId id="270" r:id="rId25"/>
    <p:sldId id="267" r:id="rId26"/>
    <p:sldId id="262" r:id="rId27"/>
    <p:sldId id="283" r:id="rId28"/>
    <p:sldId id="306" r:id="rId29"/>
    <p:sldId id="271" r:id="rId30"/>
    <p:sldId id="263" r:id="rId31"/>
    <p:sldId id="300" r:id="rId32"/>
    <p:sldId id="280" r:id="rId33"/>
    <p:sldId id="290" r:id="rId34"/>
    <p:sldId id="287" r:id="rId35"/>
    <p:sldId id="288" r:id="rId36"/>
    <p:sldId id="289" r:id="rId37"/>
    <p:sldId id="292" r:id="rId38"/>
    <p:sldId id="291" r:id="rId39"/>
    <p:sldId id="293" r:id="rId40"/>
    <p:sldId id="294" r:id="rId41"/>
    <p:sldId id="285" r:id="rId42"/>
    <p:sldId id="284" r:id="rId43"/>
    <p:sldId id="286" r:id="rId44"/>
    <p:sldId id="298" r:id="rId45"/>
    <p:sldId id="296" r:id="rId46"/>
    <p:sldId id="295" r:id="rId47"/>
    <p:sldId id="297" r:id="rId48"/>
    <p:sldId id="29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C32B3-2859-09B7-A17A-9B33AC75AD7F}" v="82" dt="2020-03-26T14:01:13.685"/>
    <p1510:client id="{F21ADE64-2B2A-4BF4-92BC-9C361E476D3D}" v="488" dt="2020-03-19T18:05:49.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8" autoAdjust="0"/>
    <p:restoredTop sz="63446" autoAdjust="0"/>
  </p:normalViewPr>
  <p:slideViewPr>
    <p:cSldViewPr snapToGrid="0">
      <p:cViewPr varScale="1">
        <p:scale>
          <a:sx n="37" d="100"/>
          <a:sy n="37" d="100"/>
        </p:scale>
        <p:origin x="1644" y="42"/>
      </p:cViewPr>
      <p:guideLst/>
    </p:cSldViewPr>
  </p:slideViewPr>
  <p:notesTextViewPr>
    <p:cViewPr>
      <p:scale>
        <a:sx n="1" d="1"/>
        <a:sy n="1" d="1"/>
      </p:scale>
      <p:origin x="0" y="0"/>
    </p:cViewPr>
  </p:notesTextViewPr>
  <p:sorterViewPr>
    <p:cViewPr>
      <p:scale>
        <a:sx n="100" d="100"/>
        <a:sy n="100" d="100"/>
      </p:scale>
      <p:origin x="0" y="-9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62210-0CAD-4F5B-B725-2CB93023FFDA}" type="doc">
      <dgm:prSet loTypeId="urn:microsoft.com/office/officeart/2005/8/layout/chevron1" loCatId="process" qsTypeId="urn:microsoft.com/office/officeart/2005/8/quickstyle/simple1" qsCatId="simple" csTypeId="urn:microsoft.com/office/officeart/2005/8/colors/accent1_2" csCatId="accent1" phldr="1"/>
      <dgm:spPr/>
    </dgm:pt>
    <dgm:pt modelId="{00D016D2-0951-4867-B988-9B775A8C12E6}">
      <dgm:prSet phldrT="[Text]"/>
      <dgm:spPr/>
      <dgm:t>
        <a:bodyPr/>
        <a:lstStyle/>
        <a:p>
          <a:r>
            <a:rPr lang="en-US" dirty="0"/>
            <a:t>BSL</a:t>
          </a:r>
        </a:p>
      </dgm:t>
    </dgm:pt>
    <dgm:pt modelId="{83B025EC-E268-4E6D-96F4-531AEB2A3568}" type="parTrans" cxnId="{655D83DC-158E-4389-993F-69C954498DBC}">
      <dgm:prSet/>
      <dgm:spPr/>
      <dgm:t>
        <a:bodyPr/>
        <a:lstStyle/>
        <a:p>
          <a:endParaRPr lang="en-US"/>
        </a:p>
      </dgm:t>
    </dgm:pt>
    <dgm:pt modelId="{40F42EB2-F2EA-4E4E-A6C8-6E0B9CB1FB05}" type="sibTrans" cxnId="{655D83DC-158E-4389-993F-69C954498DBC}">
      <dgm:prSet/>
      <dgm:spPr/>
      <dgm:t>
        <a:bodyPr/>
        <a:lstStyle/>
        <a:p>
          <a:endParaRPr lang="en-US"/>
        </a:p>
      </dgm:t>
    </dgm:pt>
    <dgm:pt modelId="{6BBA9C18-054A-470A-B2A7-25BEB8D67687}">
      <dgm:prSet phldrT="[Text]"/>
      <dgm:spPr/>
      <dgm:t>
        <a:bodyPr/>
        <a:lstStyle/>
        <a:p>
          <a:r>
            <a:rPr lang="en-US" dirty="0"/>
            <a:t>Total Communication</a:t>
          </a:r>
        </a:p>
      </dgm:t>
    </dgm:pt>
    <dgm:pt modelId="{E57B5E83-0A53-4F54-A8D2-199201921F78}" type="parTrans" cxnId="{8A291DD4-A87F-498B-8AD8-BCA6522C74F0}">
      <dgm:prSet/>
      <dgm:spPr/>
      <dgm:t>
        <a:bodyPr/>
        <a:lstStyle/>
        <a:p>
          <a:endParaRPr lang="en-US"/>
        </a:p>
      </dgm:t>
    </dgm:pt>
    <dgm:pt modelId="{3AAB7DC3-A553-46E8-85BE-F9D13D43B8D1}" type="sibTrans" cxnId="{8A291DD4-A87F-498B-8AD8-BCA6522C74F0}">
      <dgm:prSet/>
      <dgm:spPr/>
      <dgm:t>
        <a:bodyPr/>
        <a:lstStyle/>
        <a:p>
          <a:endParaRPr lang="en-US"/>
        </a:p>
      </dgm:t>
    </dgm:pt>
    <dgm:pt modelId="{42EBAC1A-9DC4-4626-A09D-F445E4855161}">
      <dgm:prSet phldrT="[Text]"/>
      <dgm:spPr/>
      <dgm:t>
        <a:bodyPr/>
        <a:lstStyle/>
        <a:p>
          <a:r>
            <a:rPr lang="en-US" dirty="0"/>
            <a:t>Cued Speech</a:t>
          </a:r>
        </a:p>
      </dgm:t>
    </dgm:pt>
    <dgm:pt modelId="{29DDAC12-87BF-46DB-8A9F-848056175E12}" type="parTrans" cxnId="{36C14BC6-F4C8-49D2-90D2-9AAFCB404781}">
      <dgm:prSet/>
      <dgm:spPr/>
      <dgm:t>
        <a:bodyPr/>
        <a:lstStyle/>
        <a:p>
          <a:endParaRPr lang="en-US"/>
        </a:p>
      </dgm:t>
    </dgm:pt>
    <dgm:pt modelId="{B9B9992F-897A-4A37-B7D4-35325E1E0319}" type="sibTrans" cxnId="{36C14BC6-F4C8-49D2-90D2-9AAFCB404781}">
      <dgm:prSet/>
      <dgm:spPr/>
      <dgm:t>
        <a:bodyPr/>
        <a:lstStyle/>
        <a:p>
          <a:endParaRPr lang="en-US"/>
        </a:p>
      </dgm:t>
    </dgm:pt>
    <dgm:pt modelId="{5BE60D32-B9CF-455A-8FD3-606FE1675AA6}">
      <dgm:prSet phldrT="[Text]"/>
      <dgm:spPr/>
      <dgm:t>
        <a:bodyPr/>
        <a:lstStyle/>
        <a:p>
          <a:r>
            <a:rPr lang="en-US" dirty="0"/>
            <a:t>Natural Aural</a:t>
          </a:r>
        </a:p>
      </dgm:t>
    </dgm:pt>
    <dgm:pt modelId="{690C0D3C-F3C9-4E38-A820-60E0A6AB7130}" type="parTrans" cxnId="{FE8F4EE3-E7BA-440D-A783-9B40F64A94D7}">
      <dgm:prSet/>
      <dgm:spPr/>
      <dgm:t>
        <a:bodyPr/>
        <a:lstStyle/>
        <a:p>
          <a:endParaRPr lang="en-US"/>
        </a:p>
      </dgm:t>
    </dgm:pt>
    <dgm:pt modelId="{8BF4775D-8E66-43A1-8806-C096694AC354}" type="sibTrans" cxnId="{FE8F4EE3-E7BA-440D-A783-9B40F64A94D7}">
      <dgm:prSet/>
      <dgm:spPr/>
      <dgm:t>
        <a:bodyPr/>
        <a:lstStyle/>
        <a:p>
          <a:endParaRPr lang="en-US"/>
        </a:p>
      </dgm:t>
    </dgm:pt>
    <dgm:pt modelId="{A4896CFC-B339-464A-903F-DFDD1A6F6F9F}">
      <dgm:prSet phldrT="[Text]"/>
      <dgm:spPr/>
      <dgm:t>
        <a:bodyPr/>
        <a:lstStyle/>
        <a:p>
          <a:r>
            <a:rPr lang="en-US" dirty="0"/>
            <a:t>Auditory Verbal</a:t>
          </a:r>
        </a:p>
      </dgm:t>
    </dgm:pt>
    <dgm:pt modelId="{8AC5F207-4347-4800-9B97-003E97B13849}" type="parTrans" cxnId="{B551462D-9179-4125-94CC-A909ABDD32B8}">
      <dgm:prSet/>
      <dgm:spPr/>
      <dgm:t>
        <a:bodyPr/>
        <a:lstStyle/>
        <a:p>
          <a:endParaRPr lang="en-US"/>
        </a:p>
      </dgm:t>
    </dgm:pt>
    <dgm:pt modelId="{473F99ED-C2E1-4B76-B64B-94C0DD18D7CC}" type="sibTrans" cxnId="{B551462D-9179-4125-94CC-A909ABDD32B8}">
      <dgm:prSet/>
      <dgm:spPr/>
      <dgm:t>
        <a:bodyPr/>
        <a:lstStyle/>
        <a:p>
          <a:endParaRPr lang="en-US"/>
        </a:p>
      </dgm:t>
    </dgm:pt>
    <dgm:pt modelId="{351B7734-9141-4712-B18F-7F18D8F702B7}" type="pres">
      <dgm:prSet presAssocID="{4C462210-0CAD-4F5B-B725-2CB93023FFDA}" presName="Name0" presStyleCnt="0">
        <dgm:presLayoutVars>
          <dgm:dir/>
          <dgm:animLvl val="lvl"/>
          <dgm:resizeHandles val="exact"/>
        </dgm:presLayoutVars>
      </dgm:prSet>
      <dgm:spPr/>
    </dgm:pt>
    <dgm:pt modelId="{B2E7A463-6ECA-4A7D-979C-3312C670DE70}" type="pres">
      <dgm:prSet presAssocID="{00D016D2-0951-4867-B988-9B775A8C12E6}" presName="parTxOnly" presStyleLbl="node1" presStyleIdx="0" presStyleCnt="5" custLinFactNeighborX="-1123" custLinFactNeighborY="6777">
        <dgm:presLayoutVars>
          <dgm:chMax val="0"/>
          <dgm:chPref val="0"/>
          <dgm:bulletEnabled val="1"/>
        </dgm:presLayoutVars>
      </dgm:prSet>
      <dgm:spPr/>
    </dgm:pt>
    <dgm:pt modelId="{E61F92A3-DC58-41A2-B4A6-BD9365470C5F}" type="pres">
      <dgm:prSet presAssocID="{40F42EB2-F2EA-4E4E-A6C8-6E0B9CB1FB05}" presName="parTxOnlySpace" presStyleCnt="0"/>
      <dgm:spPr/>
    </dgm:pt>
    <dgm:pt modelId="{ECCE861B-816A-4355-A476-8BEAA3B7DCA3}" type="pres">
      <dgm:prSet presAssocID="{6BBA9C18-054A-470A-B2A7-25BEB8D67687}" presName="parTxOnly" presStyleLbl="node1" presStyleIdx="1" presStyleCnt="5" custLinFactNeighborY="2303">
        <dgm:presLayoutVars>
          <dgm:chMax val="0"/>
          <dgm:chPref val="0"/>
          <dgm:bulletEnabled val="1"/>
        </dgm:presLayoutVars>
      </dgm:prSet>
      <dgm:spPr/>
    </dgm:pt>
    <dgm:pt modelId="{13847574-78F1-4D88-BCE2-7E563AD8EFB1}" type="pres">
      <dgm:prSet presAssocID="{3AAB7DC3-A553-46E8-85BE-F9D13D43B8D1}" presName="parTxOnlySpace" presStyleCnt="0"/>
      <dgm:spPr/>
    </dgm:pt>
    <dgm:pt modelId="{FDAE5981-ECD5-4715-B1EE-5017D79D00A8}" type="pres">
      <dgm:prSet presAssocID="{42EBAC1A-9DC4-4626-A09D-F445E4855161}" presName="parTxOnly" presStyleLbl="node1" presStyleIdx="2" presStyleCnt="5" custLinFactNeighborX="-1123" custLinFactNeighborY="6777">
        <dgm:presLayoutVars>
          <dgm:chMax val="0"/>
          <dgm:chPref val="0"/>
          <dgm:bulletEnabled val="1"/>
        </dgm:presLayoutVars>
      </dgm:prSet>
      <dgm:spPr/>
    </dgm:pt>
    <dgm:pt modelId="{8D094CAD-5941-4E61-A7C4-17F90D0C76DB}" type="pres">
      <dgm:prSet presAssocID="{B9B9992F-897A-4A37-B7D4-35325E1E0319}" presName="parTxOnlySpace" presStyleCnt="0"/>
      <dgm:spPr/>
    </dgm:pt>
    <dgm:pt modelId="{0DB23A8E-607F-45AB-A79F-F944ED834E57}" type="pres">
      <dgm:prSet presAssocID="{5BE60D32-B9CF-455A-8FD3-606FE1675AA6}" presName="parTxOnly" presStyleLbl="node1" presStyleIdx="3" presStyleCnt="5">
        <dgm:presLayoutVars>
          <dgm:chMax val="0"/>
          <dgm:chPref val="0"/>
          <dgm:bulletEnabled val="1"/>
        </dgm:presLayoutVars>
      </dgm:prSet>
      <dgm:spPr/>
    </dgm:pt>
    <dgm:pt modelId="{B8312254-84CF-4E7F-B332-F5D2A939ADAD}" type="pres">
      <dgm:prSet presAssocID="{8BF4775D-8E66-43A1-8806-C096694AC354}" presName="parTxOnlySpace" presStyleCnt="0"/>
      <dgm:spPr/>
    </dgm:pt>
    <dgm:pt modelId="{197FA405-F4B2-4D45-B156-CE256F24F1F5}" type="pres">
      <dgm:prSet presAssocID="{A4896CFC-B339-464A-903F-DFDD1A6F6F9F}" presName="parTxOnly" presStyleLbl="node1" presStyleIdx="4" presStyleCnt="5">
        <dgm:presLayoutVars>
          <dgm:chMax val="0"/>
          <dgm:chPref val="0"/>
          <dgm:bulletEnabled val="1"/>
        </dgm:presLayoutVars>
      </dgm:prSet>
      <dgm:spPr/>
    </dgm:pt>
  </dgm:ptLst>
  <dgm:cxnLst>
    <dgm:cxn modelId="{B551462D-9179-4125-94CC-A909ABDD32B8}" srcId="{4C462210-0CAD-4F5B-B725-2CB93023FFDA}" destId="{A4896CFC-B339-464A-903F-DFDD1A6F6F9F}" srcOrd="4" destOrd="0" parTransId="{8AC5F207-4347-4800-9B97-003E97B13849}" sibTransId="{473F99ED-C2E1-4B76-B64B-94C0DD18D7CC}"/>
    <dgm:cxn modelId="{FEF2C257-B906-4632-9402-38E5C39A222D}" type="presOf" srcId="{5BE60D32-B9CF-455A-8FD3-606FE1675AA6}" destId="{0DB23A8E-607F-45AB-A79F-F944ED834E57}" srcOrd="0" destOrd="0" presId="urn:microsoft.com/office/officeart/2005/8/layout/chevron1"/>
    <dgm:cxn modelId="{AE2E1EA6-7B08-42F8-AF1F-4FB30FA23A40}" type="presOf" srcId="{00D016D2-0951-4867-B988-9B775A8C12E6}" destId="{B2E7A463-6ECA-4A7D-979C-3312C670DE70}" srcOrd="0" destOrd="0" presId="urn:microsoft.com/office/officeart/2005/8/layout/chevron1"/>
    <dgm:cxn modelId="{C15ADFAC-52FF-40FE-ADDF-465CE2776338}" type="presOf" srcId="{6BBA9C18-054A-470A-B2A7-25BEB8D67687}" destId="{ECCE861B-816A-4355-A476-8BEAA3B7DCA3}" srcOrd="0" destOrd="0" presId="urn:microsoft.com/office/officeart/2005/8/layout/chevron1"/>
    <dgm:cxn modelId="{5978CBC5-E794-4A54-964E-7193B30E3E5B}" type="presOf" srcId="{4C462210-0CAD-4F5B-B725-2CB93023FFDA}" destId="{351B7734-9141-4712-B18F-7F18D8F702B7}" srcOrd="0" destOrd="0" presId="urn:microsoft.com/office/officeart/2005/8/layout/chevron1"/>
    <dgm:cxn modelId="{36C14BC6-F4C8-49D2-90D2-9AAFCB404781}" srcId="{4C462210-0CAD-4F5B-B725-2CB93023FFDA}" destId="{42EBAC1A-9DC4-4626-A09D-F445E4855161}" srcOrd="2" destOrd="0" parTransId="{29DDAC12-87BF-46DB-8A9F-848056175E12}" sibTransId="{B9B9992F-897A-4A37-B7D4-35325E1E0319}"/>
    <dgm:cxn modelId="{8A291DD4-A87F-498B-8AD8-BCA6522C74F0}" srcId="{4C462210-0CAD-4F5B-B725-2CB93023FFDA}" destId="{6BBA9C18-054A-470A-B2A7-25BEB8D67687}" srcOrd="1" destOrd="0" parTransId="{E57B5E83-0A53-4F54-A8D2-199201921F78}" sibTransId="{3AAB7DC3-A553-46E8-85BE-F9D13D43B8D1}"/>
    <dgm:cxn modelId="{135233DC-6D0A-4645-90B5-837884854E46}" type="presOf" srcId="{A4896CFC-B339-464A-903F-DFDD1A6F6F9F}" destId="{197FA405-F4B2-4D45-B156-CE256F24F1F5}" srcOrd="0" destOrd="0" presId="urn:microsoft.com/office/officeart/2005/8/layout/chevron1"/>
    <dgm:cxn modelId="{655D83DC-158E-4389-993F-69C954498DBC}" srcId="{4C462210-0CAD-4F5B-B725-2CB93023FFDA}" destId="{00D016D2-0951-4867-B988-9B775A8C12E6}" srcOrd="0" destOrd="0" parTransId="{83B025EC-E268-4E6D-96F4-531AEB2A3568}" sibTransId="{40F42EB2-F2EA-4E4E-A6C8-6E0B9CB1FB05}"/>
    <dgm:cxn modelId="{FE8F4EE3-E7BA-440D-A783-9B40F64A94D7}" srcId="{4C462210-0CAD-4F5B-B725-2CB93023FFDA}" destId="{5BE60D32-B9CF-455A-8FD3-606FE1675AA6}" srcOrd="3" destOrd="0" parTransId="{690C0D3C-F3C9-4E38-A820-60E0A6AB7130}" sibTransId="{8BF4775D-8E66-43A1-8806-C096694AC354}"/>
    <dgm:cxn modelId="{1363ACEF-161E-4447-A1D7-F221E5D71B86}" type="presOf" srcId="{42EBAC1A-9DC4-4626-A09D-F445E4855161}" destId="{FDAE5981-ECD5-4715-B1EE-5017D79D00A8}" srcOrd="0" destOrd="0" presId="urn:microsoft.com/office/officeart/2005/8/layout/chevron1"/>
    <dgm:cxn modelId="{DAEFB895-2175-42C5-9EB8-4BFD293C832A}" type="presParOf" srcId="{351B7734-9141-4712-B18F-7F18D8F702B7}" destId="{B2E7A463-6ECA-4A7D-979C-3312C670DE70}" srcOrd="0" destOrd="0" presId="urn:microsoft.com/office/officeart/2005/8/layout/chevron1"/>
    <dgm:cxn modelId="{85596BF7-7EE6-4942-8D2D-4CD9E3527112}" type="presParOf" srcId="{351B7734-9141-4712-B18F-7F18D8F702B7}" destId="{E61F92A3-DC58-41A2-B4A6-BD9365470C5F}" srcOrd="1" destOrd="0" presId="urn:microsoft.com/office/officeart/2005/8/layout/chevron1"/>
    <dgm:cxn modelId="{C65EDF83-B7B8-47F1-A1D5-9C3F2D6B1E76}" type="presParOf" srcId="{351B7734-9141-4712-B18F-7F18D8F702B7}" destId="{ECCE861B-816A-4355-A476-8BEAA3B7DCA3}" srcOrd="2" destOrd="0" presId="urn:microsoft.com/office/officeart/2005/8/layout/chevron1"/>
    <dgm:cxn modelId="{9E55106B-BFF7-45B9-9015-DCBFB8667DD8}" type="presParOf" srcId="{351B7734-9141-4712-B18F-7F18D8F702B7}" destId="{13847574-78F1-4D88-BCE2-7E563AD8EFB1}" srcOrd="3" destOrd="0" presId="urn:microsoft.com/office/officeart/2005/8/layout/chevron1"/>
    <dgm:cxn modelId="{13D07263-5A58-4A42-A434-3AB67EA4FF35}" type="presParOf" srcId="{351B7734-9141-4712-B18F-7F18D8F702B7}" destId="{FDAE5981-ECD5-4715-B1EE-5017D79D00A8}" srcOrd="4" destOrd="0" presId="urn:microsoft.com/office/officeart/2005/8/layout/chevron1"/>
    <dgm:cxn modelId="{3E645C13-121F-4647-9B7F-9F4C75B2FD13}" type="presParOf" srcId="{351B7734-9141-4712-B18F-7F18D8F702B7}" destId="{8D094CAD-5941-4E61-A7C4-17F90D0C76DB}" srcOrd="5" destOrd="0" presId="urn:microsoft.com/office/officeart/2005/8/layout/chevron1"/>
    <dgm:cxn modelId="{7F76E52C-A605-41DC-9C0D-F04F137ABC7C}" type="presParOf" srcId="{351B7734-9141-4712-B18F-7F18D8F702B7}" destId="{0DB23A8E-607F-45AB-A79F-F944ED834E57}" srcOrd="6" destOrd="0" presId="urn:microsoft.com/office/officeart/2005/8/layout/chevron1"/>
    <dgm:cxn modelId="{ECD55FC2-98B5-46D6-93E5-F99CD6EA4A6A}" type="presParOf" srcId="{351B7734-9141-4712-B18F-7F18D8F702B7}" destId="{B8312254-84CF-4E7F-B332-F5D2A939ADAD}" srcOrd="7" destOrd="0" presId="urn:microsoft.com/office/officeart/2005/8/layout/chevron1"/>
    <dgm:cxn modelId="{8F587B9F-A3D4-42FD-BB27-A61D19448A6D}" type="presParOf" srcId="{351B7734-9141-4712-B18F-7F18D8F702B7}" destId="{197FA405-F4B2-4D45-B156-CE256F24F1F5}"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7A463-6ECA-4A7D-979C-3312C670DE70}">
      <dsp:nvSpPr>
        <dsp:cNvPr id="0" name=""/>
        <dsp:cNvSpPr/>
      </dsp:nvSpPr>
      <dsp:spPr>
        <a:xfrm>
          <a:off x="0" y="688440"/>
          <a:ext cx="1625546" cy="65021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BSL</a:t>
          </a:r>
        </a:p>
      </dsp:txBody>
      <dsp:txXfrm>
        <a:off x="325109" y="688440"/>
        <a:ext cx="975328" cy="650218"/>
      </dsp:txXfrm>
    </dsp:sp>
    <dsp:sp modelId="{ECCE861B-816A-4355-A476-8BEAA3B7DCA3}">
      <dsp:nvSpPr>
        <dsp:cNvPr id="0" name=""/>
        <dsp:cNvSpPr/>
      </dsp:nvSpPr>
      <dsp:spPr>
        <a:xfrm>
          <a:off x="1464818" y="659349"/>
          <a:ext cx="1625546" cy="65021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Total Communication</a:t>
          </a:r>
        </a:p>
      </dsp:txBody>
      <dsp:txXfrm>
        <a:off x="1789927" y="659349"/>
        <a:ext cx="975328" cy="650218"/>
      </dsp:txXfrm>
    </dsp:sp>
    <dsp:sp modelId="{FDAE5981-ECD5-4715-B1EE-5017D79D00A8}">
      <dsp:nvSpPr>
        <dsp:cNvPr id="0" name=""/>
        <dsp:cNvSpPr/>
      </dsp:nvSpPr>
      <dsp:spPr>
        <a:xfrm>
          <a:off x="2925984" y="688440"/>
          <a:ext cx="1625546" cy="65021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Cued Speech</a:t>
          </a:r>
        </a:p>
      </dsp:txBody>
      <dsp:txXfrm>
        <a:off x="3251093" y="688440"/>
        <a:ext cx="975328" cy="650218"/>
      </dsp:txXfrm>
    </dsp:sp>
    <dsp:sp modelId="{0DB23A8E-607F-45AB-A79F-F944ED834E57}">
      <dsp:nvSpPr>
        <dsp:cNvPr id="0" name=""/>
        <dsp:cNvSpPr/>
      </dsp:nvSpPr>
      <dsp:spPr>
        <a:xfrm>
          <a:off x="4390801" y="644375"/>
          <a:ext cx="1625546" cy="65021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Natural Aural</a:t>
          </a:r>
        </a:p>
      </dsp:txBody>
      <dsp:txXfrm>
        <a:off x="4715910" y="644375"/>
        <a:ext cx="975328" cy="650218"/>
      </dsp:txXfrm>
    </dsp:sp>
    <dsp:sp modelId="{197FA405-F4B2-4D45-B156-CE256F24F1F5}">
      <dsp:nvSpPr>
        <dsp:cNvPr id="0" name=""/>
        <dsp:cNvSpPr/>
      </dsp:nvSpPr>
      <dsp:spPr>
        <a:xfrm>
          <a:off x="5853793" y="644375"/>
          <a:ext cx="1625546" cy="65021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t>Auditory Verbal</a:t>
          </a:r>
        </a:p>
      </dsp:txBody>
      <dsp:txXfrm>
        <a:off x="6178902" y="644375"/>
        <a:ext cx="975328" cy="65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84EEB-721E-459E-9FB3-3FA717A5C839}" type="datetimeFigureOut">
              <a:rPr lang="en-GB" smtClean="0"/>
              <a:t>30/03/2020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DE819-C569-4D8F-9DBE-7DFB1B6C18D1}" type="slidenum">
              <a:rPr lang="en-GB" smtClean="0"/>
              <a:t>‹#›</a:t>
            </a:fld>
            <a:endParaRPr lang="en-GB"/>
          </a:p>
        </p:txBody>
      </p:sp>
    </p:spTree>
    <p:extLst>
      <p:ext uri="{BB962C8B-B14F-4D97-AF65-F5344CB8AC3E}">
        <p14:creationId xmlns:p14="http://schemas.microsoft.com/office/powerpoint/2010/main" val="224287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Okay welcome to this presentation about sensory impairments. The first part of this presentation looks at hearing impairment the sorts of things that you might look out for, what some of the terminology means , how this'll impact on </a:t>
            </a:r>
            <a:r>
              <a:rPr lang="en-GB" dirty="0" err="1"/>
              <a:t>childrens</a:t>
            </a:r>
            <a:r>
              <a:rPr lang="en-GB" dirty="0"/>
              <a:t> learning and some of the things that you can do to support those children. 
</a:t>
            </a:r>
          </a:p>
          <a:p>
            <a:r>
              <a:rPr lang="en-GB" dirty="0"/>
              <a:t>The second part of the presentation is about visual impairment and supports what you heard from Terry last week. </a:t>
            </a:r>
          </a:p>
        </p:txBody>
      </p:sp>
      <p:sp>
        <p:nvSpPr>
          <p:cNvPr id="4" name="Slide Number Placeholder 3"/>
          <p:cNvSpPr>
            <a:spLocks noGrp="1"/>
          </p:cNvSpPr>
          <p:nvPr>
            <p:ph type="sldNum" sz="quarter" idx="5"/>
          </p:nvPr>
        </p:nvSpPr>
        <p:spPr/>
        <p:txBody>
          <a:bodyPr/>
          <a:lstStyle/>
          <a:p>
            <a:fld id="{FFDDE819-C569-4D8F-9DBE-7DFB1B6C18D1}" type="slidenum">
              <a:rPr lang="en-GB" smtClean="0"/>
              <a:t>1</a:t>
            </a:fld>
            <a:endParaRPr lang="en-GB"/>
          </a:p>
        </p:txBody>
      </p:sp>
    </p:spTree>
    <p:extLst>
      <p:ext uri="{BB962C8B-B14F-4D97-AF65-F5344CB8AC3E}">
        <p14:creationId xmlns:p14="http://schemas.microsoft.com/office/powerpoint/2010/main" val="354801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three pictures show some of the technological aids available for children and young people with more serious hearing </a:t>
            </a:r>
            <a:r>
              <a:rPr lang="en-GB" dirty="0" err="1"/>
              <a:t>loss.Top</a:t>
            </a:r>
            <a:r>
              <a:rPr lang="en-GB" dirty="0"/>
              <a:t> left is a pair of digital hearing aids Which you are probably familiar with. These can be quite difficult for children to get used to and also have the effect of amplifying all sound not just the voice of the teacher so this can be really tiring. when the teacher uses a radio mic this can be attached straight to the hearing aid which helps the child concentrate on the teachers voice. Teachers have to be very careful to remember to turn the radio mic off before attending to have any of their own personal needs! 
The middle picture shows a cochlear implant this is used We're hearing losses due to damage in the inner ear. Dis involves an operation to permanently fix the fittings for the implant . </a:t>
            </a:r>
          </a:p>
          <a:p>
            <a:endParaRPr lang="en-GB" dirty="0"/>
          </a:p>
          <a:p>
            <a:r>
              <a:rPr lang="en-GB" dirty="0"/>
              <a:t>The final picture is a Phonak Roger Pen –These are becoming much more common in school for supporting children with hearing loss they are really discreet thanks can be used in a number of different ways </a:t>
            </a:r>
          </a:p>
        </p:txBody>
      </p:sp>
      <p:sp>
        <p:nvSpPr>
          <p:cNvPr id="4" name="Slide Number Placeholder 3"/>
          <p:cNvSpPr>
            <a:spLocks noGrp="1"/>
          </p:cNvSpPr>
          <p:nvPr>
            <p:ph type="sldNum" sz="quarter" idx="5"/>
          </p:nvPr>
        </p:nvSpPr>
        <p:spPr/>
        <p:txBody>
          <a:bodyPr/>
          <a:lstStyle/>
          <a:p>
            <a:fld id="{FFDDE819-C569-4D8F-9DBE-7DFB1B6C18D1}" type="slidenum">
              <a:rPr lang="en-GB" smtClean="0"/>
              <a:t>11</a:t>
            </a:fld>
            <a:endParaRPr lang="en-GB"/>
          </a:p>
        </p:txBody>
      </p:sp>
    </p:spTree>
    <p:extLst>
      <p:ext uri="{BB962C8B-B14F-4D97-AF65-F5344CB8AC3E}">
        <p14:creationId xmlns:p14="http://schemas.microsoft.com/office/powerpoint/2010/main" val="167145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this video about cochlear implants </a:t>
            </a:r>
          </a:p>
        </p:txBody>
      </p:sp>
      <p:sp>
        <p:nvSpPr>
          <p:cNvPr id="4" name="Slide Number Placeholder 3"/>
          <p:cNvSpPr>
            <a:spLocks noGrp="1"/>
          </p:cNvSpPr>
          <p:nvPr>
            <p:ph type="sldNum" sz="quarter" idx="10"/>
          </p:nvPr>
        </p:nvSpPr>
        <p:spPr/>
        <p:txBody>
          <a:bodyPr/>
          <a:lstStyle/>
          <a:p>
            <a:fld id="{FFDDE819-C569-4D8F-9DBE-7DFB1B6C18D1}" type="slidenum">
              <a:rPr lang="en-GB" smtClean="0"/>
              <a:t>12</a:t>
            </a:fld>
            <a:endParaRPr lang="en-GB"/>
          </a:p>
        </p:txBody>
      </p:sp>
    </p:spTree>
    <p:extLst>
      <p:ext uri="{BB962C8B-B14F-4D97-AF65-F5344CB8AC3E}">
        <p14:creationId xmlns:p14="http://schemas.microsoft.com/office/powerpoint/2010/main" val="212132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means that 66% of children did not achieve a “good level</a:t>
            </a:r>
            <a:r>
              <a:rPr lang="en-GB" baseline="0" dirty="0"/>
              <a:t> of development” in their Early years check against 76% of children with no hearing loss.</a:t>
            </a:r>
          </a:p>
          <a:p>
            <a:endParaRPr lang="en-GB" baseline="0" dirty="0"/>
          </a:p>
          <a:p>
            <a:r>
              <a:rPr lang="en-GB" baseline="0" dirty="0"/>
              <a:t>Have a look at the Early Learning Goals and consider how impaired hearing may be impacting on each goal</a:t>
            </a:r>
            <a:endParaRPr lang="en-GB" dirty="0"/>
          </a:p>
        </p:txBody>
      </p:sp>
      <p:sp>
        <p:nvSpPr>
          <p:cNvPr id="4" name="Slide Number Placeholder 3"/>
          <p:cNvSpPr>
            <a:spLocks noGrp="1"/>
          </p:cNvSpPr>
          <p:nvPr>
            <p:ph type="sldNum" sz="quarter" idx="10"/>
          </p:nvPr>
        </p:nvSpPr>
        <p:spPr/>
        <p:txBody>
          <a:bodyPr/>
          <a:lstStyle/>
          <a:p>
            <a:fld id="{FFDDE819-C569-4D8F-9DBE-7DFB1B6C18D1}" type="slidenum">
              <a:rPr lang="en-GB" smtClean="0"/>
              <a:t>13</a:t>
            </a:fld>
            <a:endParaRPr lang="en-GB"/>
          </a:p>
        </p:txBody>
      </p:sp>
    </p:spTree>
    <p:extLst>
      <p:ext uri="{BB962C8B-B14F-4D97-AF65-F5344CB8AC3E}">
        <p14:creationId xmlns:p14="http://schemas.microsoft.com/office/powerpoint/2010/main" val="415260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hearing loss DOES</a:t>
            </a:r>
            <a:r>
              <a:rPr lang="en-GB" baseline="0" dirty="0"/>
              <a:t> NOT indicate any intellectual impairment</a:t>
            </a:r>
            <a:endParaRPr lang="en-GB" dirty="0"/>
          </a:p>
        </p:txBody>
      </p:sp>
      <p:sp>
        <p:nvSpPr>
          <p:cNvPr id="4" name="Slide Number Placeholder 3"/>
          <p:cNvSpPr>
            <a:spLocks noGrp="1"/>
          </p:cNvSpPr>
          <p:nvPr>
            <p:ph type="sldNum" sz="quarter" idx="10"/>
          </p:nvPr>
        </p:nvSpPr>
        <p:spPr/>
        <p:txBody>
          <a:bodyPr/>
          <a:lstStyle/>
          <a:p>
            <a:fld id="{FFDDE819-C569-4D8F-9DBE-7DFB1B6C18D1}" type="slidenum">
              <a:rPr lang="en-GB" smtClean="0"/>
              <a:t>14</a:t>
            </a:fld>
            <a:endParaRPr lang="en-GB"/>
          </a:p>
        </p:txBody>
      </p:sp>
    </p:spTree>
    <p:extLst>
      <p:ext uri="{BB962C8B-B14F-4D97-AF65-F5344CB8AC3E}">
        <p14:creationId xmlns:p14="http://schemas.microsoft.com/office/powerpoint/2010/main" val="229775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something you will have to remember when you are teaching – think about ways that you can reduce the “burden”.</a:t>
            </a:r>
          </a:p>
          <a:p>
            <a:endParaRPr lang="en-GB" dirty="0"/>
          </a:p>
          <a:p>
            <a:r>
              <a:rPr lang="en-GB" dirty="0"/>
              <a:t>go to the group discussion from this slide and add some ideas you may have to support a child with mild to moderate hearing loss in your classroom. Remember you might not know which children are having difficulties with their hearing at any one time in the classroom. And the child themselves may almost certainly not realise but they are experiencing something different to their peer group </a:t>
            </a:r>
          </a:p>
        </p:txBody>
      </p:sp>
      <p:sp>
        <p:nvSpPr>
          <p:cNvPr id="4" name="Slide Number Placeholder 3"/>
          <p:cNvSpPr>
            <a:spLocks noGrp="1"/>
          </p:cNvSpPr>
          <p:nvPr>
            <p:ph type="sldNum" sz="quarter" idx="10"/>
          </p:nvPr>
        </p:nvSpPr>
        <p:spPr/>
        <p:txBody>
          <a:bodyPr/>
          <a:lstStyle/>
          <a:p>
            <a:fld id="{FFDDE819-C569-4D8F-9DBE-7DFB1B6C18D1}" type="slidenum">
              <a:rPr lang="en-GB" smtClean="0"/>
              <a:t>21</a:t>
            </a:fld>
            <a:endParaRPr lang="en-GB"/>
          </a:p>
        </p:txBody>
      </p:sp>
    </p:spTree>
    <p:extLst>
      <p:ext uri="{BB962C8B-B14F-4D97-AF65-F5344CB8AC3E}">
        <p14:creationId xmlns:p14="http://schemas.microsoft.com/office/powerpoint/2010/main" val="14103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DDE819-C569-4D8F-9DBE-7DFB1B6C18D1}" type="slidenum">
              <a:rPr lang="en-GB" smtClean="0"/>
              <a:t>24</a:t>
            </a:fld>
            <a:endParaRPr lang="en-GB"/>
          </a:p>
        </p:txBody>
      </p:sp>
    </p:spTree>
    <p:extLst>
      <p:ext uri="{BB962C8B-B14F-4D97-AF65-F5344CB8AC3E}">
        <p14:creationId xmlns:p14="http://schemas.microsoft.com/office/powerpoint/2010/main" val="304853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DDE819-C569-4D8F-9DBE-7DFB1B6C18D1}" type="slidenum">
              <a:rPr lang="en-GB" smtClean="0"/>
              <a:t>25</a:t>
            </a:fld>
            <a:endParaRPr lang="en-GB"/>
          </a:p>
        </p:txBody>
      </p:sp>
    </p:spTree>
    <p:extLst>
      <p:ext uri="{BB962C8B-B14F-4D97-AF65-F5344CB8AC3E}">
        <p14:creationId xmlns:p14="http://schemas.microsoft.com/office/powerpoint/2010/main" val="348825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Deaf</a:t>
            </a:r>
            <a:r>
              <a:rPr lang="en-GB" baseline="0" dirty="0"/>
              <a:t> community, can never get left out if you live in that community otherwise you depend on others to communicate with you.  </a:t>
            </a:r>
          </a:p>
          <a:p>
            <a:pPr marL="228600" indent="-228600">
              <a:buAutoNum type="arabicPeriod"/>
            </a:pPr>
            <a:r>
              <a:rPr lang="en-GB" dirty="0"/>
              <a:t>Nothing</a:t>
            </a:r>
            <a:r>
              <a:rPr lang="en-GB" baseline="0" dirty="0"/>
              <a:t> specific, allows access, may tend towards the child’s strengths</a:t>
            </a:r>
            <a:endParaRPr lang="en-GB" dirty="0"/>
          </a:p>
          <a:p>
            <a:pPr marL="228600" indent="-228600">
              <a:buAutoNum type="arabicPeriod"/>
            </a:pPr>
            <a:r>
              <a:rPr lang="en-GB" dirty="0"/>
              <a:t> “Research shows that, with Cued Speech, 96% of spoken language can be </a:t>
            </a:r>
            <a:r>
              <a:rPr lang="en-GB" dirty="0" err="1"/>
              <a:t>lipread</a:t>
            </a:r>
            <a:r>
              <a:rPr lang="en-GB" dirty="0"/>
              <a:t> accurately”</a:t>
            </a:r>
          </a:p>
        </p:txBody>
      </p:sp>
      <p:sp>
        <p:nvSpPr>
          <p:cNvPr id="4" name="Slide Number Placeholder 3"/>
          <p:cNvSpPr>
            <a:spLocks noGrp="1"/>
          </p:cNvSpPr>
          <p:nvPr>
            <p:ph type="sldNum" sz="quarter" idx="10"/>
          </p:nvPr>
        </p:nvSpPr>
        <p:spPr/>
        <p:txBody>
          <a:bodyPr/>
          <a:lstStyle/>
          <a:p>
            <a:fld id="{FFDDE819-C569-4D8F-9DBE-7DFB1B6C18D1}" type="slidenum">
              <a:rPr lang="en-GB" smtClean="0"/>
              <a:t>26</a:t>
            </a:fld>
            <a:endParaRPr lang="en-GB"/>
          </a:p>
        </p:txBody>
      </p:sp>
    </p:spTree>
    <p:extLst>
      <p:ext uri="{BB962C8B-B14F-4D97-AF65-F5344CB8AC3E}">
        <p14:creationId xmlns:p14="http://schemas.microsoft.com/office/powerpoint/2010/main" val="51166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Film 20 </a:t>
            </a:r>
            <a:r>
              <a:rPr lang="en-GB" dirty="0" err="1"/>
              <a:t>mins</a:t>
            </a:r>
            <a:r>
              <a:rPr lang="en-GB" dirty="0"/>
              <a:t> on Google Play</a:t>
            </a:r>
            <a:r>
              <a:rPr lang="en-GB" baseline="0" dirty="0"/>
              <a:t> </a:t>
            </a:r>
            <a:r>
              <a:rPr lang="en-GB" baseline="0"/>
              <a:t>(45)</a:t>
            </a:r>
            <a:endParaRPr lang="en-GB" dirty="0"/>
          </a:p>
        </p:txBody>
      </p:sp>
      <p:sp>
        <p:nvSpPr>
          <p:cNvPr id="4" name="Slide Number Placeholder 3"/>
          <p:cNvSpPr>
            <a:spLocks noGrp="1"/>
          </p:cNvSpPr>
          <p:nvPr>
            <p:ph type="sldNum" sz="quarter" idx="10"/>
          </p:nvPr>
        </p:nvSpPr>
        <p:spPr/>
        <p:txBody>
          <a:bodyPr/>
          <a:lstStyle/>
          <a:p>
            <a:fld id="{FFDDE819-C569-4D8F-9DBE-7DFB1B6C18D1}" type="slidenum">
              <a:rPr lang="en-GB" smtClean="0"/>
              <a:t>28</a:t>
            </a:fld>
            <a:endParaRPr lang="en-GB"/>
          </a:p>
        </p:txBody>
      </p:sp>
    </p:spTree>
    <p:extLst>
      <p:ext uri="{BB962C8B-B14F-4D97-AF65-F5344CB8AC3E}">
        <p14:creationId xmlns:p14="http://schemas.microsoft.com/office/powerpoint/2010/main" val="3506364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and leaning</a:t>
            </a:r>
            <a:r>
              <a:rPr lang="en-GB" baseline="0" dirty="0"/>
              <a:t> braille is a skilled job and will be done by a specialist teacher</a:t>
            </a:r>
            <a:endParaRPr lang="en-GB" dirty="0"/>
          </a:p>
          <a:p>
            <a:endParaRPr lang="en-GB" dirty="0"/>
          </a:p>
          <a:p>
            <a:r>
              <a:rPr lang="en-GB" dirty="0"/>
              <a:t>Can you write your</a:t>
            </a:r>
            <a:r>
              <a:rPr lang="en-GB" baseline="0" dirty="0"/>
              <a:t> name in Braille?</a:t>
            </a:r>
          </a:p>
          <a:p>
            <a:endParaRPr lang="en-GB" baseline="0" dirty="0"/>
          </a:p>
          <a:p>
            <a:r>
              <a:rPr lang="en-GB" baseline="0" dirty="0"/>
              <a:t>Come and Braille it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FDDE819-C569-4D8F-9DBE-7DFB1B6C18D1}" type="slidenum">
              <a:rPr lang="en-GB" smtClean="0"/>
              <a:t>34</a:t>
            </a:fld>
            <a:endParaRPr lang="en-GB"/>
          </a:p>
        </p:txBody>
      </p:sp>
    </p:spTree>
    <p:extLst>
      <p:ext uri="{BB962C8B-B14F-4D97-AF65-F5344CB8AC3E}">
        <p14:creationId xmlns:p14="http://schemas.microsoft.com/office/powerpoint/2010/main" val="16318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you receive an audiology report for a child you will see that there are two measures – the </a:t>
            </a:r>
            <a:r>
              <a:rPr lang="en-GB" u="sng" baseline="0" dirty="0"/>
              <a:t>hearing level</a:t>
            </a:r>
            <a:r>
              <a:rPr lang="en-GB" baseline="0" dirty="0"/>
              <a:t> (how loud the sound is) and the </a:t>
            </a:r>
            <a:r>
              <a:rPr lang="en-GB" u="sng" baseline="0" dirty="0"/>
              <a:t>frequency </a:t>
            </a:r>
            <a:r>
              <a:rPr lang="en-GB" u="none" baseline="0" dirty="0"/>
              <a:t>how high or low the pitch of the sound is</a:t>
            </a:r>
          </a:p>
          <a:p>
            <a:endParaRPr lang="en-GB" u="none" baseline="0" dirty="0"/>
          </a:p>
          <a:p>
            <a:endParaRPr lang="en-GB" u="sng" dirty="0"/>
          </a:p>
        </p:txBody>
      </p:sp>
      <p:sp>
        <p:nvSpPr>
          <p:cNvPr id="4" name="Slide Number Placeholder 3"/>
          <p:cNvSpPr>
            <a:spLocks noGrp="1"/>
          </p:cNvSpPr>
          <p:nvPr>
            <p:ph type="sldNum" sz="quarter" idx="10"/>
          </p:nvPr>
        </p:nvSpPr>
        <p:spPr/>
        <p:txBody>
          <a:bodyPr/>
          <a:lstStyle/>
          <a:p>
            <a:fld id="{FFDDE819-C569-4D8F-9DBE-7DFB1B6C18D1}" type="slidenum">
              <a:rPr lang="en-GB" smtClean="0"/>
              <a:t>2</a:t>
            </a:fld>
            <a:endParaRPr lang="en-GB"/>
          </a:p>
        </p:txBody>
      </p:sp>
    </p:spTree>
    <p:extLst>
      <p:ext uri="{BB962C8B-B14F-4D97-AF65-F5344CB8AC3E}">
        <p14:creationId xmlns:p14="http://schemas.microsoft.com/office/powerpoint/2010/main" val="107676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DDE819-C569-4D8F-9DBE-7DFB1B6C18D1}" type="slidenum">
              <a:rPr lang="en-GB" smtClean="0"/>
              <a:t>35</a:t>
            </a:fld>
            <a:endParaRPr lang="en-GB"/>
          </a:p>
        </p:txBody>
      </p:sp>
    </p:spTree>
    <p:extLst>
      <p:ext uri="{BB962C8B-B14F-4D97-AF65-F5344CB8AC3E}">
        <p14:creationId xmlns:p14="http://schemas.microsoft.com/office/powerpoint/2010/main" val="301955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see any issues with having</a:t>
            </a:r>
            <a:r>
              <a:rPr lang="en-GB" baseline="0" dirty="0"/>
              <a:t> this equipment in your classroom? In terms of inclusion? Practically?</a:t>
            </a:r>
            <a:endParaRPr lang="en-GB" dirty="0"/>
          </a:p>
        </p:txBody>
      </p:sp>
      <p:sp>
        <p:nvSpPr>
          <p:cNvPr id="4" name="Slide Number Placeholder 3"/>
          <p:cNvSpPr>
            <a:spLocks noGrp="1"/>
          </p:cNvSpPr>
          <p:nvPr>
            <p:ph type="sldNum" sz="quarter" idx="10"/>
          </p:nvPr>
        </p:nvSpPr>
        <p:spPr/>
        <p:txBody>
          <a:bodyPr/>
          <a:lstStyle/>
          <a:p>
            <a:fld id="{FFDDE819-C569-4D8F-9DBE-7DFB1B6C18D1}" type="slidenum">
              <a:rPr lang="en-GB" smtClean="0"/>
              <a:t>38</a:t>
            </a:fld>
            <a:endParaRPr lang="en-GB"/>
          </a:p>
        </p:txBody>
      </p:sp>
    </p:spTree>
    <p:extLst>
      <p:ext uri="{BB962C8B-B14F-4D97-AF65-F5344CB8AC3E}">
        <p14:creationId xmlns:p14="http://schemas.microsoft.com/office/powerpoint/2010/main" val="326759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DDE819-C569-4D8F-9DBE-7DFB1B6C18D1}" type="slidenum">
              <a:rPr lang="en-GB" smtClean="0"/>
              <a:t>41</a:t>
            </a:fld>
            <a:endParaRPr lang="en-GB"/>
          </a:p>
        </p:txBody>
      </p:sp>
    </p:spTree>
    <p:extLst>
      <p:ext uri="{BB962C8B-B14F-4D97-AF65-F5344CB8AC3E}">
        <p14:creationId xmlns:p14="http://schemas.microsoft.com/office/powerpoint/2010/main" val="3787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Mild to Moderate labels present a real problem for children as we tend to think they are not much of a problem, However they are not “normal” and they can cause children to have to work very hard to lip read, concentrate and fill in gaps leading to tiredness</a:t>
            </a:r>
          </a:p>
          <a:p>
            <a:endParaRPr lang="en-GB" baseline="0" dirty="0"/>
          </a:p>
          <a:p>
            <a:r>
              <a:rPr lang="en-GB" baseline="0" dirty="0"/>
              <a:t>You may know from your own experience that sometimes your hearing is not as acute as it usually is however and again this might be part of your experience perhaps with an elderly relative we are not always aware of the facts that are hearing is not normal. 
</a:t>
            </a:r>
          </a:p>
          <a:p>
            <a:r>
              <a:rPr lang="en-GB" baseline="0" dirty="0"/>
              <a:t>If you have a child in your class who seems to never be listening doesn't follow instructions or becomes overly tired towards the end of the day and particularly if their behaviour changes from day to day or is worse when they have a snotty cold it is always a good idea to ask parents or carers to take the child for a hearing test. Particularly in early years and reception classes up to 10% of children can have an intermittent conductive hearing loss at any one time. Most local health authorities have a self referral system for all for audiology which can usually be found on the local authorities local offer.</a:t>
            </a:r>
          </a:p>
          <a:p>
            <a:endParaRPr lang="en-GB" baseline="0" dirty="0"/>
          </a:p>
          <a:p>
            <a:r>
              <a:rPr lang="en-GB" dirty="0"/>
              <a:t>So when you have a child who's been for audiology now likely to come back with a report from the audiologist explaining to you what level of hearing or hearing loss the child has got. Very often you will find the report says the child has a mild hearing loss and you perhaps think but this isn't too much of an issue. However the mild and moderate labels present a real problem for children precisely because we tend to think that they're not much of a problem. Mild to moderate hearing loss means that children are constantly thinking about or trying to support their hearing either by lip reading or copying the behaviour and actions of children around them; often to maintain their own feeling of self worth and confidence they try to hide the fact that they're struggling. </a:t>
            </a:r>
          </a:p>
        </p:txBody>
      </p:sp>
      <p:sp>
        <p:nvSpPr>
          <p:cNvPr id="4" name="Slide Number Placeholder 3"/>
          <p:cNvSpPr>
            <a:spLocks noGrp="1"/>
          </p:cNvSpPr>
          <p:nvPr>
            <p:ph type="sldNum" sz="quarter" idx="10"/>
          </p:nvPr>
        </p:nvSpPr>
        <p:spPr/>
        <p:txBody>
          <a:bodyPr/>
          <a:lstStyle/>
          <a:p>
            <a:fld id="{FFDDE819-C569-4D8F-9DBE-7DFB1B6C18D1}" type="slidenum">
              <a:rPr lang="en-GB" smtClean="0"/>
              <a:t>3</a:t>
            </a:fld>
            <a:endParaRPr lang="en-GB"/>
          </a:p>
        </p:txBody>
      </p:sp>
    </p:spTree>
    <p:extLst>
      <p:ext uri="{BB962C8B-B14F-4D97-AF65-F5344CB8AC3E}">
        <p14:creationId xmlns:p14="http://schemas.microsoft.com/office/powerpoint/2010/main" val="94859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issues for children with mild to moderate hearing loss is the incidental learning that they miss out on. We can manage direct teaching usually by using technology such as hearing loops and sound systems like the one we have in our classroom. Children however learn a lot more then what we teach them. They pick up language skills from hearing adults speak together, they learn about the world from environmental sounds like birdsong, wind in the trees and even passing traffic. 
Social situations such as group work, pee lessons and lunch and break times often depend on chatter and oddments of utterances shouted to each other across the classroom. </a:t>
            </a:r>
          </a:p>
        </p:txBody>
      </p:sp>
      <p:sp>
        <p:nvSpPr>
          <p:cNvPr id="4" name="Slide Number Placeholder 3"/>
          <p:cNvSpPr>
            <a:spLocks noGrp="1"/>
          </p:cNvSpPr>
          <p:nvPr>
            <p:ph type="sldNum" sz="quarter" idx="5"/>
          </p:nvPr>
        </p:nvSpPr>
        <p:spPr/>
        <p:txBody>
          <a:bodyPr/>
          <a:lstStyle/>
          <a:p>
            <a:fld id="{FFDDE819-C569-4D8F-9DBE-7DFB1B6C18D1}" type="slidenum">
              <a:rPr lang="en-GB" smtClean="0"/>
              <a:t>4</a:t>
            </a:fld>
            <a:endParaRPr lang="en-GB"/>
          </a:p>
        </p:txBody>
      </p:sp>
    </p:spTree>
    <p:extLst>
      <p:ext uri="{BB962C8B-B14F-4D97-AF65-F5344CB8AC3E}">
        <p14:creationId xmlns:p14="http://schemas.microsoft.com/office/powerpoint/2010/main" val="327602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listen to this clip from the Flintstones. The sausage shape on Fred's chart shows where his hearing loss is and as the volume and pitch changes you can see the red line dip into Fred's </a:t>
            </a:r>
            <a:r>
              <a:rPr lang="en-GB" dirty="0" err="1"/>
              <a:t>hearingloss</a:t>
            </a:r>
            <a:r>
              <a:rPr lang="en-GB" dirty="0"/>
              <a:t>. Imagine how hard you would have to work at school and at home if your hearing loss was even in the mild category. Children with hearing loss can become very tired or may just give up expecting or trying to hear what is going on in the classroom full stop </a:t>
            </a:r>
          </a:p>
        </p:txBody>
      </p:sp>
      <p:sp>
        <p:nvSpPr>
          <p:cNvPr id="4" name="Slide Number Placeholder 3"/>
          <p:cNvSpPr>
            <a:spLocks noGrp="1"/>
          </p:cNvSpPr>
          <p:nvPr>
            <p:ph type="sldNum" sz="quarter" idx="10"/>
          </p:nvPr>
        </p:nvSpPr>
        <p:spPr/>
        <p:txBody>
          <a:bodyPr/>
          <a:lstStyle/>
          <a:p>
            <a:fld id="{FFDDE819-C569-4D8F-9DBE-7DFB1B6C18D1}" type="slidenum">
              <a:rPr lang="en-GB" smtClean="0"/>
              <a:t>5</a:t>
            </a:fld>
            <a:endParaRPr lang="en-GB"/>
          </a:p>
        </p:txBody>
      </p:sp>
    </p:spTree>
    <p:extLst>
      <p:ext uri="{BB962C8B-B14F-4D97-AF65-F5344CB8AC3E}">
        <p14:creationId xmlns:p14="http://schemas.microsoft.com/office/powerpoint/2010/main" val="305068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there are three types of hearing loss which occur for different reasons.
A conductive hearing loss is where something disrupts sound travelling from the outer ear the bit you can see on the outside of your head through the ear drum or into the middle or inner ear. this can be for reasons such as a hole in your ear </a:t>
            </a:r>
            <a:r>
              <a:rPr lang="en-GB" dirty="0" err="1"/>
              <a:t>drum,glue</a:t>
            </a:r>
            <a:r>
              <a:rPr lang="en-GB" dirty="0"/>
              <a:t> ear really common in small children (this is because the small tube the eustachian tube is particularly small in little children), or damage or loss of the three tiny bones in the ear. </a:t>
            </a:r>
          </a:p>
          <a:p>
            <a:endParaRPr lang="en-GB" dirty="0"/>
          </a:p>
          <a:p>
            <a:r>
              <a:rPr lang="en-GB" dirty="0"/>
              <a:t>Neural hearing loss is due to damage in the in the air it could be to do with the hair cells or the nerve </a:t>
            </a:r>
            <a:r>
              <a:rPr lang="en-GB" dirty="0" err="1"/>
              <a:t>fibers</a:t>
            </a:r>
            <a:r>
              <a:rPr lang="en-GB" dirty="0"/>
              <a:t> that run to the brain. 
The third type of hearing loss is mixed so a combination of conductive and sensorineural. 
Conductive hearing loss is most common particularly in children wait Gloria is </a:t>
            </a:r>
          </a:p>
        </p:txBody>
      </p:sp>
      <p:sp>
        <p:nvSpPr>
          <p:cNvPr id="4" name="Slide Number Placeholder 3"/>
          <p:cNvSpPr>
            <a:spLocks noGrp="1"/>
          </p:cNvSpPr>
          <p:nvPr>
            <p:ph type="sldNum" sz="quarter" idx="5"/>
          </p:nvPr>
        </p:nvSpPr>
        <p:spPr/>
        <p:txBody>
          <a:bodyPr/>
          <a:lstStyle/>
          <a:p>
            <a:fld id="{FFDDE819-C569-4D8F-9DBE-7DFB1B6C18D1}" type="slidenum">
              <a:rPr lang="en-GB" smtClean="0"/>
              <a:t>7</a:t>
            </a:fld>
            <a:endParaRPr lang="en-GB"/>
          </a:p>
        </p:txBody>
      </p:sp>
    </p:spTree>
    <p:extLst>
      <p:ext uri="{BB962C8B-B14F-4D97-AF65-F5344CB8AC3E}">
        <p14:creationId xmlns:p14="http://schemas.microsoft.com/office/powerpoint/2010/main" val="36925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look at this diagram of the ear notice where them outer and middle ear becomes the inner ear and have a look for the tiniest station tubes which cause all the problems with glue ear stop </a:t>
            </a:r>
          </a:p>
        </p:txBody>
      </p:sp>
      <p:sp>
        <p:nvSpPr>
          <p:cNvPr id="4" name="Slide Number Placeholder 3"/>
          <p:cNvSpPr>
            <a:spLocks noGrp="1"/>
          </p:cNvSpPr>
          <p:nvPr>
            <p:ph type="sldNum" sz="quarter" idx="5"/>
          </p:nvPr>
        </p:nvSpPr>
        <p:spPr/>
        <p:txBody>
          <a:bodyPr/>
          <a:lstStyle/>
          <a:p>
            <a:fld id="{FFDDE819-C569-4D8F-9DBE-7DFB1B6C18D1}" type="slidenum">
              <a:rPr lang="en-GB" smtClean="0"/>
              <a:t>8</a:t>
            </a:fld>
            <a:endParaRPr lang="en-GB"/>
          </a:p>
        </p:txBody>
      </p:sp>
    </p:spTree>
    <p:extLst>
      <p:ext uri="{BB962C8B-B14F-4D97-AF65-F5344CB8AC3E}">
        <p14:creationId xmlns:p14="http://schemas.microsoft.com/office/powerpoint/2010/main" val="272090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Glue ear is really common particularly in early years or in reception after that children grow and the eustachian tube which clears the sticky fluid from the middle ear. Gloria tends to come and go giving rise to intermittent hearing loss. Unfortunately during periods of hearing loss children can miss crucial parts of learning for example a two week cold causing blocked ears </a:t>
            </a:r>
            <a:r>
              <a:rPr lang="en-GB" dirty="0" err="1"/>
              <a:t>chenming</a:t>
            </a:r>
            <a:r>
              <a:rPr lang="en-GB" dirty="0"/>
              <a:t> children learning two or three crucial phonemes. Children who are prone to hearing loss may also fail to develop good listening and attention skills or even begin to believe that they are not able to learn like other children. </a:t>
            </a:r>
          </a:p>
        </p:txBody>
      </p:sp>
      <p:sp>
        <p:nvSpPr>
          <p:cNvPr id="4" name="Slide Number Placeholder 3"/>
          <p:cNvSpPr>
            <a:spLocks noGrp="1"/>
          </p:cNvSpPr>
          <p:nvPr>
            <p:ph type="sldNum" sz="quarter" idx="5"/>
          </p:nvPr>
        </p:nvSpPr>
        <p:spPr/>
        <p:txBody>
          <a:bodyPr/>
          <a:lstStyle/>
          <a:p>
            <a:fld id="{FFDDE819-C569-4D8F-9DBE-7DFB1B6C18D1}" type="slidenum">
              <a:rPr lang="en-GB" smtClean="0"/>
              <a:t>9</a:t>
            </a:fld>
            <a:endParaRPr lang="en-GB"/>
          </a:p>
        </p:txBody>
      </p:sp>
    </p:spTree>
    <p:extLst>
      <p:ext uri="{BB962C8B-B14F-4D97-AF65-F5344CB8AC3E}">
        <p14:creationId xmlns:p14="http://schemas.microsoft.com/office/powerpoint/2010/main" val="132225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pictures show some common ways of managing glue </a:t>
            </a:r>
            <a:r>
              <a:rPr lang="en-GB" dirty="0" err="1"/>
              <a:t>ear.Top</a:t>
            </a:r>
            <a:r>
              <a:rPr lang="en-GB" dirty="0"/>
              <a:t> left picture shows an ear drum with a grommet fitted. The grommet is a tiny tube inserted through the ear drum to allow the sticky fluid to drain. This used to be a really common operation for young children but is used less frequently now due to the need to give the child general </a:t>
            </a:r>
            <a:r>
              <a:rPr lang="en-GB" dirty="0" err="1"/>
              <a:t>anesthetic</a:t>
            </a:r>
            <a:r>
              <a:rPr lang="en-GB" dirty="0"/>
              <a:t>. They also have varied success often dropping out quite quickly and sometimes on to the classroom carpet! 
The </a:t>
            </a:r>
            <a:r>
              <a:rPr lang="en-GB" dirty="0" err="1"/>
              <a:t>otivent</a:t>
            </a:r>
            <a:r>
              <a:rPr lang="en-GB" dirty="0"/>
              <a:t> in the bottom right picture is a simple device the children can get either from their GP or from a local chemist. It involves the children blocking one nostril while blowing up a balloon with the other. You will remember doing something similar to clear your ears on take off. In some Scandinavian countries all young children have a </a:t>
            </a:r>
            <a:r>
              <a:rPr lang="en-GB" dirty="0" err="1"/>
              <a:t>otivent</a:t>
            </a:r>
            <a:r>
              <a:rPr lang="en-GB" dirty="0"/>
              <a:t> in their school bag and are encouraged to use it regularly throughout the school day </a:t>
            </a:r>
          </a:p>
        </p:txBody>
      </p:sp>
      <p:sp>
        <p:nvSpPr>
          <p:cNvPr id="4" name="Slide Number Placeholder 3"/>
          <p:cNvSpPr>
            <a:spLocks noGrp="1"/>
          </p:cNvSpPr>
          <p:nvPr>
            <p:ph type="sldNum" sz="quarter" idx="5"/>
          </p:nvPr>
        </p:nvSpPr>
        <p:spPr/>
        <p:txBody>
          <a:bodyPr/>
          <a:lstStyle/>
          <a:p>
            <a:fld id="{FFDDE819-C569-4D8F-9DBE-7DFB1B6C18D1}" type="slidenum">
              <a:rPr lang="en-GB" smtClean="0"/>
              <a:t>10</a:t>
            </a:fld>
            <a:endParaRPr lang="en-GB"/>
          </a:p>
        </p:txBody>
      </p:sp>
    </p:spTree>
    <p:extLst>
      <p:ext uri="{BB962C8B-B14F-4D97-AF65-F5344CB8AC3E}">
        <p14:creationId xmlns:p14="http://schemas.microsoft.com/office/powerpoint/2010/main" val="204988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3/30/2020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svFmF92Xvvw"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dcs.org.uk/family_support/education_for_deaf_children/education_during_school_years/tirednes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4884620" TargetMode="External"/><Relationship Id="rId2" Type="http://schemas.openxmlformats.org/officeDocument/2006/relationships/hyperlink" Target="https://vimeo.com/4885326"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dcs.org.uk/information-and-support/first-diagnosis/people-you-may-meet/education-servi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buzz.org.uk/righttosign/" TargetMode="External"/><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youtube.com/watch?time_continue=158&amp;v=gyGX3RcLG74" TargetMode="External"/><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2" Type="http://schemas.openxmlformats.org/officeDocument/2006/relationships/hyperlink" Target="http://www.ndcs.org.uk/professional_support/our_resources/here_to_learn/index.html#contentblock6"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play.google.com/store/search?q=The%20Silent%20Child&amp;c=movies&amp;hl=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r1Dq-M2ok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jylb7TDn2Tk&amp;feature=youtu.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Sensory Impairments</a:t>
            </a:r>
          </a:p>
        </p:txBody>
      </p:sp>
      <p:sp>
        <p:nvSpPr>
          <p:cNvPr id="3" name="Subtitle 2"/>
          <p:cNvSpPr>
            <a:spLocks noGrp="1"/>
          </p:cNvSpPr>
          <p:nvPr>
            <p:ph type="subTitle" idx="1"/>
          </p:nvPr>
        </p:nvSpPr>
        <p:spPr/>
        <p:txBody>
          <a:bodyPr/>
          <a:lstStyle/>
          <a:p>
            <a:r>
              <a:rPr lang="en-GB" dirty="0"/>
              <a:t>INCC4011 </a:t>
            </a:r>
          </a:p>
        </p:txBody>
      </p:sp>
    </p:spTree>
    <p:extLst>
      <p:ext uri="{BB962C8B-B14F-4D97-AF65-F5344CB8AC3E}">
        <p14:creationId xmlns:p14="http://schemas.microsoft.com/office/powerpoint/2010/main" val="191334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283" t="57185" r="51384" b="15792"/>
          <a:stretch/>
        </p:blipFill>
        <p:spPr>
          <a:xfrm>
            <a:off x="0" y="413434"/>
            <a:ext cx="4236720" cy="4128086"/>
          </a:xfrm>
          <a:prstGeom prst="rect">
            <a:avLst/>
          </a:prstGeom>
        </p:spPr>
      </p:pic>
      <p:pic>
        <p:nvPicPr>
          <p:cNvPr id="3" name="Picture 2"/>
          <p:cNvPicPr>
            <a:picLocks noChangeAspect="1"/>
          </p:cNvPicPr>
          <p:nvPr/>
        </p:nvPicPr>
        <p:blipFill>
          <a:blip r:embed="rId4"/>
          <a:stretch>
            <a:fillRect/>
          </a:stretch>
        </p:blipFill>
        <p:spPr>
          <a:xfrm>
            <a:off x="4693920" y="2722245"/>
            <a:ext cx="7171860" cy="3839552"/>
          </a:xfrm>
          <a:prstGeom prst="rect">
            <a:avLst/>
          </a:prstGeom>
        </p:spPr>
      </p:pic>
    </p:spTree>
    <p:extLst>
      <p:ext uri="{BB962C8B-B14F-4D97-AF65-F5344CB8AC3E}">
        <p14:creationId xmlns:p14="http://schemas.microsoft.com/office/powerpoint/2010/main" val="106872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38994" y="1174437"/>
            <a:ext cx="3517119" cy="4509126"/>
          </a:xfrm>
          <a:prstGeom prst="rect">
            <a:avLst/>
          </a:prstGeom>
        </p:spPr>
      </p:pic>
      <p:cxnSp>
        <p:nvCxnSpPr>
          <p:cNvPr id="71" name="Straight Connector 70">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535235" y="1847820"/>
            <a:ext cx="3537345" cy="2688381"/>
          </a:xfrm>
          <a:prstGeom prst="rect">
            <a:avLst/>
          </a:prstGeom>
        </p:spPr>
      </p:pic>
      <p:cxnSp>
        <p:nvCxnSpPr>
          <p:cNvPr id="73" name="Straight Connector 72">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687167D-26F0-4094-9587-FAC6B282EC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2335" y="1667367"/>
            <a:ext cx="3710227" cy="371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5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Cochlea Implants</a:t>
            </a:r>
          </a:p>
        </p:txBody>
      </p:sp>
      <p:pic>
        <p:nvPicPr>
          <p:cNvPr id="4" name="Content Placeholder 3"/>
          <p:cNvPicPr>
            <a:picLocks noGrp="1" noChangeAspect="1"/>
          </p:cNvPicPr>
          <p:nvPr>
            <p:ph idx="1"/>
          </p:nvPr>
        </p:nvPicPr>
        <p:blipFill rotWithShape="1">
          <a:blip r:embed="rId4"/>
          <a:srcRect l="15337" t="20646" r="30597" b="23932"/>
          <a:stretch/>
        </p:blipFill>
        <p:spPr>
          <a:xfrm>
            <a:off x="4934088" y="1431909"/>
            <a:ext cx="5429112" cy="3478261"/>
          </a:xfrm>
          <a:prstGeom prst="rect">
            <a:avLst/>
          </a:prstGeom>
        </p:spPr>
      </p:pic>
      <p:sp>
        <p:nvSpPr>
          <p:cNvPr id="5" name="Rectangle 4"/>
          <p:cNvSpPr/>
          <p:nvPr/>
        </p:nvSpPr>
        <p:spPr>
          <a:xfrm>
            <a:off x="3458034" y="5909685"/>
            <a:ext cx="4893455" cy="369332"/>
          </a:xfrm>
          <a:prstGeom prst="rect">
            <a:avLst/>
          </a:prstGeom>
        </p:spPr>
        <p:txBody>
          <a:bodyPr wrap="none">
            <a:spAutoFit/>
          </a:bodyPr>
          <a:lstStyle/>
          <a:p>
            <a:r>
              <a:rPr lang="en-GB" dirty="0"/>
              <a:t>https://www.youtube.com/watch?v=2rhRo73F324</a:t>
            </a:r>
          </a:p>
        </p:txBody>
      </p:sp>
      <p:pic>
        <p:nvPicPr>
          <p:cNvPr id="3" name="svFmF92Xvvw"/>
          <p:cNvPicPr>
            <a:picLocks noRot="1" noChangeAspect="1"/>
          </p:cNvPicPr>
          <p:nvPr>
            <a:videoFile r:link="rId1"/>
          </p:nvPr>
        </p:nvPicPr>
        <p:blipFill>
          <a:blip r:embed="rId5"/>
          <a:stretch>
            <a:fillRect/>
          </a:stretch>
        </p:blipFill>
        <p:spPr>
          <a:xfrm>
            <a:off x="8861060" y="5195467"/>
            <a:ext cx="2539443" cy="1428437"/>
          </a:xfrm>
          <a:prstGeom prst="rect">
            <a:avLst/>
          </a:prstGeom>
        </p:spPr>
      </p:pic>
    </p:spTree>
    <p:extLst>
      <p:ext uri="{BB962C8B-B14F-4D97-AF65-F5344CB8AC3E}">
        <p14:creationId xmlns:p14="http://schemas.microsoft.com/office/powerpoint/2010/main" val="232198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1200" dirty="0"/>
            </a:br>
            <a:br>
              <a:rPr lang="en-GB" sz="1200" dirty="0"/>
            </a:br>
            <a:br>
              <a:rPr lang="en-GB" sz="1200" dirty="0"/>
            </a:br>
            <a:r>
              <a:rPr lang="en-GB" sz="3200" dirty="0"/>
              <a:t>Early Years Foundation Stage</a:t>
            </a: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r>
              <a:rPr lang="en-GB" sz="1200" dirty="0"/>
              <a:t>NDCS note on Department for Education figures on attainment for deaf children in 2017 (England) Updated: 25 January 2018</a:t>
            </a:r>
          </a:p>
        </p:txBody>
      </p:sp>
      <p:sp>
        <p:nvSpPr>
          <p:cNvPr id="3" name="Content Placeholder 2"/>
          <p:cNvSpPr>
            <a:spLocks noGrp="1"/>
          </p:cNvSpPr>
          <p:nvPr>
            <p:ph idx="1"/>
          </p:nvPr>
        </p:nvSpPr>
        <p:spPr/>
        <p:txBody>
          <a:bodyPr/>
          <a:lstStyle/>
          <a:p>
            <a:pPr marL="0" indent="0">
              <a:buNone/>
            </a:pPr>
            <a:r>
              <a:rPr lang="en-GB" dirty="0"/>
              <a:t>What the figures show  </a:t>
            </a:r>
          </a:p>
          <a:p>
            <a:pPr marL="0" indent="0">
              <a:buNone/>
            </a:pPr>
            <a:endParaRPr lang="en-GB" dirty="0"/>
          </a:p>
          <a:p>
            <a:pPr marL="0" indent="0">
              <a:buNone/>
            </a:pPr>
            <a:r>
              <a:rPr lang="en-GB" sz="2400" dirty="0"/>
              <a:t> In 2017, </a:t>
            </a:r>
            <a:r>
              <a:rPr lang="en-GB" sz="2400" b="1" dirty="0"/>
              <a:t>34% </a:t>
            </a:r>
            <a:r>
              <a:rPr lang="en-GB" sz="2400" dirty="0"/>
              <a:t>of deaf children were recorded as having achieved a “good level of development” in the early years, compared to 76% of children with no identified SEN. The proportion of deaf children reaching this level has increased from 32% in 2016.  It remains of concern that around </a:t>
            </a:r>
            <a:r>
              <a:rPr lang="en-GB" sz="2400" b="1" dirty="0"/>
              <a:t>two thirds of deaf children arrive at primary school having not achieved a good level of development in the early years</a:t>
            </a:r>
            <a:r>
              <a:rPr lang="en-GB" sz="2400" dirty="0"/>
              <a:t>.  Writing, reading and speaking remain the most challenging of the 17 early learning goals for deaf children – with less than half of deaf children reaching the expected standard in each of these goals. </a:t>
            </a:r>
          </a:p>
        </p:txBody>
      </p:sp>
    </p:spTree>
    <p:extLst>
      <p:ext uri="{BB962C8B-B14F-4D97-AF65-F5344CB8AC3E}">
        <p14:creationId xmlns:p14="http://schemas.microsoft.com/office/powerpoint/2010/main" val="187678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1200" dirty="0"/>
            </a:br>
            <a:br>
              <a:rPr lang="en-GB" sz="1200" dirty="0"/>
            </a:br>
            <a:br>
              <a:rPr lang="en-GB" sz="1200" dirty="0"/>
            </a:br>
            <a:br>
              <a:rPr lang="en-GB" sz="1200" dirty="0"/>
            </a:br>
            <a:br>
              <a:rPr lang="en-GB" sz="1200" dirty="0"/>
            </a:br>
            <a:r>
              <a:rPr lang="en-GB" sz="3200" dirty="0"/>
              <a:t>Key Stage 1</a:t>
            </a: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r>
              <a:rPr lang="en-GB" sz="1200" dirty="0"/>
              <a:t>NDCS note on Department for Education figures on attainment for deaf children in 2017 (England) Updated: 25 January 2018</a:t>
            </a:r>
          </a:p>
        </p:txBody>
      </p:sp>
      <p:sp>
        <p:nvSpPr>
          <p:cNvPr id="3" name="Content Placeholder 2"/>
          <p:cNvSpPr>
            <a:spLocks noGrp="1"/>
          </p:cNvSpPr>
          <p:nvPr>
            <p:ph idx="1"/>
          </p:nvPr>
        </p:nvSpPr>
        <p:spPr/>
        <p:txBody>
          <a:bodyPr/>
          <a:lstStyle/>
          <a:p>
            <a:pPr marL="0" indent="0">
              <a:buNone/>
            </a:pPr>
            <a:r>
              <a:rPr lang="en-GB" sz="2400" dirty="0"/>
              <a:t>What the figures show </a:t>
            </a:r>
          </a:p>
          <a:p>
            <a:pPr marL="0" indent="0">
              <a:buNone/>
            </a:pPr>
            <a:r>
              <a:rPr lang="en-GB" sz="2400" dirty="0"/>
              <a:t> </a:t>
            </a:r>
          </a:p>
          <a:p>
            <a:pPr marL="0" indent="0">
              <a:buNone/>
            </a:pPr>
            <a:r>
              <a:rPr lang="en-GB" sz="2400" dirty="0"/>
              <a:t>Deaf children’s attainment at Key Stage 1 has increased across all measures. However, around </a:t>
            </a:r>
            <a:r>
              <a:rPr lang="en-GB" sz="2400" b="1" dirty="0"/>
              <a:t>half of deaf children still failed to achieve the expected standard at Key Stage 1 for reading (49%) and maths (49%)</a:t>
            </a:r>
          </a:p>
        </p:txBody>
      </p:sp>
    </p:spTree>
    <p:extLst>
      <p:ext uri="{BB962C8B-B14F-4D97-AF65-F5344CB8AC3E}">
        <p14:creationId xmlns:p14="http://schemas.microsoft.com/office/powerpoint/2010/main" val="320161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1200" dirty="0"/>
            </a:br>
            <a:br>
              <a:rPr lang="en-GB" sz="1200" dirty="0"/>
            </a:br>
            <a:br>
              <a:rPr lang="en-GB" sz="1200" dirty="0"/>
            </a:br>
            <a:br>
              <a:rPr lang="en-GB" sz="1200" dirty="0"/>
            </a:br>
            <a:r>
              <a:rPr lang="en-GB" sz="3200" dirty="0"/>
              <a:t>Key Stage 2</a:t>
            </a: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r>
              <a:rPr lang="en-GB" sz="1200" dirty="0"/>
              <a:t>NDCS note on Department for Education figures on attainment for deaf children in 2017 (England) Updated: 25 January 2018</a:t>
            </a:r>
          </a:p>
        </p:txBody>
      </p:sp>
      <p:sp>
        <p:nvSpPr>
          <p:cNvPr id="3" name="Content Placeholder 2"/>
          <p:cNvSpPr>
            <a:spLocks noGrp="1"/>
          </p:cNvSpPr>
          <p:nvPr>
            <p:ph idx="1"/>
          </p:nvPr>
        </p:nvSpPr>
        <p:spPr/>
        <p:txBody>
          <a:bodyPr>
            <a:normAutofit lnSpcReduction="10000"/>
          </a:bodyPr>
          <a:lstStyle/>
          <a:p>
            <a:pPr marL="0" indent="0">
              <a:buNone/>
            </a:pPr>
            <a:endParaRPr lang="en-GB" dirty="0"/>
          </a:p>
          <a:p>
            <a:pPr marL="0" indent="0">
              <a:buNone/>
            </a:pPr>
            <a:r>
              <a:rPr lang="en-GB" sz="2800" dirty="0"/>
              <a:t>What the figures show  </a:t>
            </a:r>
          </a:p>
          <a:p>
            <a:pPr marL="0" indent="0">
              <a:buNone/>
            </a:pPr>
            <a:endParaRPr lang="en-GB" sz="2800" dirty="0"/>
          </a:p>
          <a:p>
            <a:r>
              <a:rPr lang="en-GB" sz="2800" b="1" dirty="0"/>
              <a:t>61% of deaf children are leaving primary school having failed to achieve the expected standard at reading, writing and mathematics compared to 30% of children with no identified SEN.  </a:t>
            </a:r>
            <a:r>
              <a:rPr lang="en-GB" sz="2800" dirty="0"/>
              <a:t>Deaf children fall behind as they progress through primary school, compared to their peers of the same ability – their progress score on reading is minus 1.1 compared to +0.3 for children with no identified SEN. </a:t>
            </a:r>
          </a:p>
        </p:txBody>
      </p:sp>
    </p:spTree>
    <p:extLst>
      <p:ext uri="{BB962C8B-B14F-4D97-AF65-F5344CB8AC3E}">
        <p14:creationId xmlns:p14="http://schemas.microsoft.com/office/powerpoint/2010/main" val="246962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Mild Hearing Loss</a:t>
            </a:r>
            <a:br>
              <a:rPr lang="en-GB" dirty="0"/>
            </a:br>
            <a:br>
              <a:rPr lang="en-GB" dirty="0"/>
            </a:br>
            <a:r>
              <a:rPr lang="en-GB" dirty="0"/>
              <a:t>Signs to look out for</a:t>
            </a:r>
          </a:p>
        </p:txBody>
      </p:sp>
      <p:sp>
        <p:nvSpPr>
          <p:cNvPr id="3" name="Content Placeholder 2"/>
          <p:cNvSpPr>
            <a:spLocks noGrp="1"/>
          </p:cNvSpPr>
          <p:nvPr>
            <p:ph idx="1"/>
          </p:nvPr>
        </p:nvSpPr>
        <p:spPr/>
        <p:txBody>
          <a:bodyPr/>
          <a:lstStyle/>
          <a:p>
            <a:r>
              <a:rPr lang="en-GB" dirty="0"/>
              <a:t>Delayed speech.</a:t>
            </a:r>
          </a:p>
          <a:p>
            <a:r>
              <a:rPr lang="en-GB" dirty="0"/>
              <a:t>Mishearing and mispronouncing words.</a:t>
            </a:r>
          </a:p>
          <a:p>
            <a:r>
              <a:rPr lang="en-GB" dirty="0"/>
              <a:t>Not hearing what's going on if there's background noise.</a:t>
            </a:r>
          </a:p>
          <a:p>
            <a:r>
              <a:rPr lang="en-GB" dirty="0"/>
              <a:t>Problems with concentrating, </a:t>
            </a:r>
            <a:r>
              <a:rPr lang="en-GB" dirty="0">
                <a:hlinkClick r:id="rId2"/>
              </a:rPr>
              <a:t>tiredness</a:t>
            </a:r>
            <a:r>
              <a:rPr lang="en-GB" dirty="0"/>
              <a:t> and frustration that affects their behaviour.</a:t>
            </a:r>
          </a:p>
          <a:p>
            <a:r>
              <a:rPr lang="en-GB" dirty="0"/>
              <a:t>Preferring to play alone.</a:t>
            </a:r>
          </a:p>
          <a:p>
            <a:r>
              <a:rPr lang="en-GB" dirty="0"/>
              <a:t>Difficulties with reading and learning.</a:t>
            </a:r>
          </a:p>
          <a:p>
            <a:r>
              <a:rPr lang="en-GB" dirty="0"/>
              <a:t>Wanting the volume of the TV higher than other members of your family.</a:t>
            </a:r>
          </a:p>
          <a:p>
            <a:endParaRPr lang="en-GB" dirty="0"/>
          </a:p>
        </p:txBody>
      </p:sp>
    </p:spTree>
    <p:extLst>
      <p:ext uri="{BB962C8B-B14F-4D97-AF65-F5344CB8AC3E}">
        <p14:creationId xmlns:p14="http://schemas.microsoft.com/office/powerpoint/2010/main" val="301710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151D444-4294-49BC-A225-82D146622D81}"/>
              </a:ext>
            </a:extLst>
          </p:cNvPr>
          <p:cNvSpPr>
            <a:spLocks noGrp="1" noChangeArrowheads="1"/>
          </p:cNvSpPr>
          <p:nvPr>
            <p:ph type="title"/>
          </p:nvPr>
        </p:nvSpPr>
        <p:spPr/>
        <p:txBody>
          <a:bodyPr/>
          <a:lstStyle/>
          <a:p>
            <a:r>
              <a:rPr lang="en-GB" altLang="en-US" dirty="0"/>
              <a:t>Impact of hearing loss</a:t>
            </a:r>
            <a:br>
              <a:rPr lang="en-GB" altLang="en-US" dirty="0"/>
            </a:br>
            <a:br>
              <a:rPr lang="en-GB" altLang="en-US" dirty="0"/>
            </a:br>
            <a:r>
              <a:rPr lang="en-GB" altLang="en-US" dirty="0"/>
              <a:t>Expressive Language</a:t>
            </a:r>
          </a:p>
        </p:txBody>
      </p:sp>
      <p:sp>
        <p:nvSpPr>
          <p:cNvPr id="25603" name="Rectangle 3">
            <a:extLst>
              <a:ext uri="{FF2B5EF4-FFF2-40B4-BE49-F238E27FC236}">
                <a16:creationId xmlns:a16="http://schemas.microsoft.com/office/drawing/2014/main" id="{4A3BC4BA-34AD-4CF4-B5F1-240BCE6FD17A}"/>
              </a:ext>
            </a:extLst>
          </p:cNvPr>
          <p:cNvSpPr>
            <a:spLocks noGrp="1" noChangeArrowheads="1"/>
          </p:cNvSpPr>
          <p:nvPr>
            <p:ph type="body" idx="1"/>
          </p:nvPr>
        </p:nvSpPr>
        <p:spPr/>
        <p:txBody>
          <a:bodyPr/>
          <a:lstStyle/>
          <a:p>
            <a:pPr>
              <a:lnSpc>
                <a:spcPct val="90000"/>
              </a:lnSpc>
            </a:pPr>
            <a:r>
              <a:rPr lang="en-GB" altLang="en-US" sz="2800"/>
              <a:t>A delay in learning to speak</a:t>
            </a:r>
          </a:p>
          <a:p>
            <a:pPr>
              <a:lnSpc>
                <a:spcPct val="90000"/>
              </a:lnSpc>
            </a:pPr>
            <a:endParaRPr lang="en-GB" altLang="en-US" sz="2800"/>
          </a:p>
          <a:p>
            <a:pPr>
              <a:lnSpc>
                <a:spcPct val="90000"/>
              </a:lnSpc>
            </a:pPr>
            <a:r>
              <a:rPr lang="en-GB" altLang="en-US" sz="2800"/>
              <a:t>Verb tenses incorrect</a:t>
            </a:r>
          </a:p>
          <a:p>
            <a:pPr>
              <a:lnSpc>
                <a:spcPct val="90000"/>
              </a:lnSpc>
            </a:pPr>
            <a:endParaRPr lang="en-GB" altLang="en-US" sz="2800"/>
          </a:p>
          <a:p>
            <a:pPr>
              <a:lnSpc>
                <a:spcPct val="90000"/>
              </a:lnSpc>
            </a:pPr>
            <a:r>
              <a:rPr lang="en-GB" altLang="en-US" sz="2800"/>
              <a:t>Unclear speech</a:t>
            </a:r>
          </a:p>
          <a:p>
            <a:pPr>
              <a:lnSpc>
                <a:spcPct val="90000"/>
              </a:lnSpc>
            </a:pPr>
            <a:endParaRPr lang="en-GB" altLang="en-US" sz="2800"/>
          </a:p>
          <a:p>
            <a:pPr>
              <a:lnSpc>
                <a:spcPct val="90000"/>
              </a:lnSpc>
            </a:pPr>
            <a:r>
              <a:rPr lang="en-GB" altLang="en-US" sz="2800"/>
              <a:t>Shouting or talking over loudly</a:t>
            </a:r>
          </a:p>
          <a:p>
            <a:pPr>
              <a:lnSpc>
                <a:spcPct val="90000"/>
              </a:lnSpc>
            </a:pPr>
            <a:endParaRPr lang="en-GB" altLang="en-US" sz="2800"/>
          </a:p>
          <a:p>
            <a:pPr>
              <a:lnSpc>
                <a:spcPct val="90000"/>
              </a:lnSpc>
            </a:pPr>
            <a:r>
              <a:rPr lang="en-GB" altLang="en-US" sz="2800"/>
              <a:t>Speaking very softly</a:t>
            </a:r>
          </a:p>
          <a:p>
            <a:pPr>
              <a:lnSpc>
                <a:spcPct val="90000"/>
              </a:lnSpc>
              <a:buFontTx/>
              <a:buNone/>
            </a:pPr>
            <a:endParaRPr lang="en-GB"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0" dur="500"/>
                                        <p:tgtEl>
                                          <p:spTgt spid="2560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6" dur="500"/>
                                        <p:tgtEl>
                                          <p:spTgt spid="2560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9" dur="500"/>
                                        <p:tgtEl>
                                          <p:spTgt spid="25603">
                                            <p:txEl>
                                              <p:pRg st="8" end="8"/>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5602"/>
                                        </p:tgtEl>
                                        <p:attrNameLst>
                                          <p:attrName>style.visibility</p:attrName>
                                        </p:attrNameLst>
                                      </p:cBhvr>
                                      <p:to>
                                        <p:strVal val="visible"/>
                                      </p:to>
                                    </p:set>
                                    <p:animEffect transition="in" filter="checkerboard(across)">
                                      <p:cBhvr>
                                        <p:cTn id="24"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766156C-8D8A-4F52-AAB7-46CA0FD59E36}"/>
              </a:ext>
            </a:extLst>
          </p:cNvPr>
          <p:cNvSpPr>
            <a:spLocks noGrp="1" noChangeArrowheads="1"/>
          </p:cNvSpPr>
          <p:nvPr>
            <p:ph type="title"/>
          </p:nvPr>
        </p:nvSpPr>
        <p:spPr>
          <a:xfrm>
            <a:off x="-1" y="1123836"/>
            <a:ext cx="3338623" cy="4601183"/>
          </a:xfrm>
        </p:spPr>
        <p:txBody>
          <a:bodyPr/>
          <a:lstStyle/>
          <a:p>
            <a:r>
              <a:rPr lang="en-GB" altLang="en-US" dirty="0"/>
              <a:t>Impact of hearing loss</a:t>
            </a:r>
            <a:br>
              <a:rPr lang="en-GB" altLang="en-US" dirty="0"/>
            </a:br>
            <a:br>
              <a:rPr lang="en-GB" altLang="en-US" dirty="0"/>
            </a:br>
            <a:r>
              <a:rPr lang="en-GB" altLang="en-US" dirty="0"/>
              <a:t>Comprehension</a:t>
            </a:r>
          </a:p>
        </p:txBody>
      </p:sp>
      <p:sp>
        <p:nvSpPr>
          <p:cNvPr id="26627" name="Rectangle 3">
            <a:extLst>
              <a:ext uri="{FF2B5EF4-FFF2-40B4-BE49-F238E27FC236}">
                <a16:creationId xmlns:a16="http://schemas.microsoft.com/office/drawing/2014/main" id="{627657FA-A9A4-4B7E-BB9C-328956F9DAA1}"/>
              </a:ext>
            </a:extLst>
          </p:cNvPr>
          <p:cNvSpPr>
            <a:spLocks noGrp="1" noChangeArrowheads="1"/>
          </p:cNvSpPr>
          <p:nvPr>
            <p:ph type="body" idx="1"/>
          </p:nvPr>
        </p:nvSpPr>
        <p:spPr/>
        <p:txBody>
          <a:bodyPr/>
          <a:lstStyle/>
          <a:p>
            <a:pPr>
              <a:lnSpc>
                <a:spcPct val="90000"/>
              </a:lnSpc>
            </a:pPr>
            <a:r>
              <a:rPr lang="en-GB" altLang="en-US"/>
              <a:t>Missing or misunderstanding little words in speech (in, on etc)</a:t>
            </a:r>
          </a:p>
          <a:p>
            <a:pPr>
              <a:lnSpc>
                <a:spcPct val="90000"/>
              </a:lnSpc>
            </a:pPr>
            <a:endParaRPr lang="en-GB" altLang="en-US"/>
          </a:p>
          <a:p>
            <a:pPr>
              <a:lnSpc>
                <a:spcPct val="90000"/>
              </a:lnSpc>
            </a:pPr>
            <a:r>
              <a:rPr lang="en-GB" altLang="en-US"/>
              <a:t>Difficulty with listening and attention</a:t>
            </a:r>
          </a:p>
          <a:p>
            <a:pPr>
              <a:lnSpc>
                <a:spcPct val="90000"/>
              </a:lnSpc>
            </a:pPr>
            <a:endParaRPr lang="en-GB" altLang="en-US"/>
          </a:p>
          <a:p>
            <a:pPr>
              <a:lnSpc>
                <a:spcPct val="90000"/>
              </a:lnSpc>
            </a:pPr>
            <a:r>
              <a:rPr lang="en-GB" altLang="en-US"/>
              <a:t>Say pardon, eh, what. </a:t>
            </a:r>
          </a:p>
          <a:p>
            <a:pPr>
              <a:lnSpc>
                <a:spcPct val="90000"/>
              </a:lnSpc>
            </a:pPr>
            <a:endParaRPr lang="en-GB" altLang="en-US"/>
          </a:p>
          <a:p>
            <a:pPr>
              <a:lnSpc>
                <a:spcPct val="90000"/>
              </a:lnSpc>
            </a:pPr>
            <a:r>
              <a:rPr lang="en-GB" altLang="en-US"/>
              <a:t>Not “ear-wigging”!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heckerboard(across)">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C95163C-FE5E-4AC3-8B39-3CD34DD6EE15}"/>
              </a:ext>
            </a:extLst>
          </p:cNvPr>
          <p:cNvSpPr>
            <a:spLocks noGrp="1" noChangeArrowheads="1"/>
          </p:cNvSpPr>
          <p:nvPr>
            <p:ph type="title"/>
          </p:nvPr>
        </p:nvSpPr>
        <p:spPr/>
        <p:txBody>
          <a:bodyPr/>
          <a:lstStyle/>
          <a:p>
            <a:r>
              <a:rPr lang="en-GB" altLang="en-US" dirty="0"/>
              <a:t>Impact of hearing loss</a:t>
            </a:r>
            <a:br>
              <a:rPr lang="en-GB" altLang="en-US" dirty="0"/>
            </a:br>
            <a:br>
              <a:rPr lang="en-GB" altLang="en-US" dirty="0"/>
            </a:br>
            <a:r>
              <a:rPr lang="en-GB" altLang="en-US" dirty="0"/>
              <a:t>Behaviour</a:t>
            </a:r>
          </a:p>
        </p:txBody>
      </p:sp>
      <p:sp>
        <p:nvSpPr>
          <p:cNvPr id="27651" name="Rectangle 3">
            <a:extLst>
              <a:ext uri="{FF2B5EF4-FFF2-40B4-BE49-F238E27FC236}">
                <a16:creationId xmlns:a16="http://schemas.microsoft.com/office/drawing/2014/main" id="{45006783-999D-4F99-9EB3-8E52936C948F}"/>
              </a:ext>
            </a:extLst>
          </p:cNvPr>
          <p:cNvSpPr>
            <a:spLocks noGrp="1" noChangeArrowheads="1"/>
          </p:cNvSpPr>
          <p:nvPr>
            <p:ph type="body" idx="1"/>
          </p:nvPr>
        </p:nvSpPr>
        <p:spPr>
          <a:xfrm>
            <a:off x="3709481" y="1103503"/>
            <a:ext cx="8229600" cy="4641850"/>
          </a:xfrm>
        </p:spPr>
        <p:txBody>
          <a:bodyPr>
            <a:normAutofit lnSpcReduction="10000"/>
          </a:bodyPr>
          <a:lstStyle/>
          <a:p>
            <a:pPr>
              <a:lnSpc>
                <a:spcPct val="90000"/>
              </a:lnSpc>
            </a:pPr>
            <a:r>
              <a:rPr lang="en-GB" altLang="en-US" sz="3200" dirty="0"/>
              <a:t>Not responding when you call or use their name</a:t>
            </a:r>
          </a:p>
          <a:p>
            <a:pPr>
              <a:lnSpc>
                <a:spcPct val="90000"/>
              </a:lnSpc>
            </a:pPr>
            <a:r>
              <a:rPr lang="en-GB" altLang="en-US" sz="3200" dirty="0"/>
              <a:t>Not following instructions</a:t>
            </a:r>
          </a:p>
          <a:p>
            <a:pPr>
              <a:lnSpc>
                <a:spcPct val="90000"/>
              </a:lnSpc>
            </a:pPr>
            <a:r>
              <a:rPr lang="en-GB" altLang="en-US" sz="3200" dirty="0"/>
              <a:t>Reluctant to join in</a:t>
            </a:r>
          </a:p>
          <a:p>
            <a:pPr>
              <a:lnSpc>
                <a:spcPct val="90000"/>
              </a:lnSpc>
            </a:pPr>
            <a:r>
              <a:rPr lang="en-GB" altLang="en-US" sz="3200" dirty="0"/>
              <a:t>Temper tantrums or disruptive behaviour</a:t>
            </a:r>
          </a:p>
          <a:p>
            <a:pPr>
              <a:lnSpc>
                <a:spcPct val="90000"/>
              </a:lnSpc>
            </a:pPr>
            <a:r>
              <a:rPr lang="en-GB" altLang="en-US" sz="3200" dirty="0"/>
              <a:t>Becoming withdrawn</a:t>
            </a:r>
          </a:p>
          <a:p>
            <a:pPr>
              <a:lnSpc>
                <a:spcPct val="90000"/>
              </a:lnSpc>
            </a:pPr>
            <a:r>
              <a:rPr lang="en-GB" altLang="en-US" sz="3200" dirty="0"/>
              <a:t>Continuing with an activity when others have stopped</a:t>
            </a:r>
          </a:p>
          <a:p>
            <a:pPr>
              <a:lnSpc>
                <a:spcPct val="90000"/>
              </a:lnSpc>
            </a:pPr>
            <a:r>
              <a:rPr lang="en-GB" altLang="en-US" sz="3200" dirty="0"/>
              <a:t>Inattentive and “daydreaming”</a:t>
            </a:r>
          </a:p>
          <a:p>
            <a:pPr>
              <a:lnSpc>
                <a:spcPct val="90000"/>
              </a:lnSpc>
              <a:buFontTx/>
              <a:buNone/>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measure hearing?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7710" y="1123837"/>
            <a:ext cx="5978370" cy="5066669"/>
          </a:xfrm>
        </p:spPr>
      </p:pic>
    </p:spTree>
    <p:extLst>
      <p:ext uri="{BB962C8B-B14F-4D97-AF65-F5344CB8AC3E}">
        <p14:creationId xmlns:p14="http://schemas.microsoft.com/office/powerpoint/2010/main" val="367765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5A6C98D-7048-4706-A11E-3A6A53E2419A}"/>
              </a:ext>
            </a:extLst>
          </p:cNvPr>
          <p:cNvSpPr>
            <a:spLocks noGrp="1" noChangeArrowheads="1"/>
          </p:cNvSpPr>
          <p:nvPr>
            <p:ph type="title"/>
          </p:nvPr>
        </p:nvSpPr>
        <p:spPr/>
        <p:txBody>
          <a:bodyPr/>
          <a:lstStyle/>
          <a:p>
            <a:r>
              <a:rPr lang="en-GB" altLang="en-US" dirty="0"/>
              <a:t>Impact of hearing loss</a:t>
            </a:r>
            <a:br>
              <a:rPr lang="en-GB" altLang="en-US" dirty="0"/>
            </a:br>
            <a:br>
              <a:rPr lang="en-GB" altLang="en-US" dirty="0"/>
            </a:br>
            <a:r>
              <a:rPr lang="en-GB" altLang="en-US" dirty="0"/>
              <a:t>Self help skills</a:t>
            </a:r>
          </a:p>
        </p:txBody>
      </p:sp>
      <p:sp>
        <p:nvSpPr>
          <p:cNvPr id="36867" name="Rectangle 3">
            <a:extLst>
              <a:ext uri="{FF2B5EF4-FFF2-40B4-BE49-F238E27FC236}">
                <a16:creationId xmlns:a16="http://schemas.microsoft.com/office/drawing/2014/main" id="{DB604186-47CC-43AF-9315-201B407C709D}"/>
              </a:ext>
            </a:extLst>
          </p:cNvPr>
          <p:cNvSpPr>
            <a:spLocks noGrp="1" noChangeArrowheads="1"/>
          </p:cNvSpPr>
          <p:nvPr>
            <p:ph type="body" idx="1"/>
          </p:nvPr>
        </p:nvSpPr>
        <p:spPr/>
        <p:txBody>
          <a:bodyPr/>
          <a:lstStyle/>
          <a:p>
            <a:pPr>
              <a:lnSpc>
                <a:spcPct val="80000"/>
              </a:lnSpc>
            </a:pPr>
            <a:r>
              <a:rPr lang="en-GB" altLang="en-US" sz="2800"/>
              <a:t>Constantly asking for repetition, pardon, what,eh.</a:t>
            </a:r>
          </a:p>
          <a:p>
            <a:pPr>
              <a:lnSpc>
                <a:spcPct val="80000"/>
              </a:lnSpc>
            </a:pPr>
            <a:endParaRPr lang="en-GB" altLang="en-US" sz="2800"/>
          </a:p>
          <a:p>
            <a:pPr>
              <a:lnSpc>
                <a:spcPct val="80000"/>
              </a:lnSpc>
            </a:pPr>
            <a:r>
              <a:rPr lang="en-GB" altLang="en-US" sz="2800"/>
              <a:t> Watching others before doing it themselves</a:t>
            </a:r>
          </a:p>
          <a:p>
            <a:pPr>
              <a:lnSpc>
                <a:spcPct val="80000"/>
              </a:lnSpc>
            </a:pPr>
            <a:endParaRPr lang="en-GB" altLang="en-US" sz="2800"/>
          </a:p>
          <a:p>
            <a:pPr>
              <a:lnSpc>
                <a:spcPct val="80000"/>
              </a:lnSpc>
            </a:pPr>
            <a:r>
              <a:rPr lang="en-GB" altLang="en-US" sz="2800"/>
              <a:t> Watching face or lips intently</a:t>
            </a:r>
          </a:p>
          <a:p>
            <a:pPr>
              <a:lnSpc>
                <a:spcPct val="80000"/>
              </a:lnSpc>
            </a:pPr>
            <a:endParaRPr lang="en-GB" altLang="en-US" sz="2800"/>
          </a:p>
          <a:p>
            <a:pPr>
              <a:lnSpc>
                <a:spcPct val="80000"/>
              </a:lnSpc>
            </a:pPr>
            <a:r>
              <a:rPr lang="en-GB" altLang="en-US" sz="2800"/>
              <a:t> Attempting to control conversation by talking</a:t>
            </a:r>
          </a:p>
          <a:p>
            <a:pPr>
              <a:lnSpc>
                <a:spcPct val="80000"/>
              </a:lnSpc>
            </a:pPr>
            <a:endParaRPr lang="en-GB" altLang="en-US" sz="2800"/>
          </a:p>
          <a:p>
            <a:pPr>
              <a:lnSpc>
                <a:spcPct val="80000"/>
              </a:lnSpc>
            </a:pPr>
            <a:r>
              <a:rPr lang="en-GB" altLang="en-US" sz="2800"/>
              <a:t> Frequently asking for help from friends</a:t>
            </a:r>
          </a:p>
          <a:p>
            <a:pPr>
              <a:lnSpc>
                <a:spcPct val="80000"/>
              </a:lnSpc>
            </a:pPr>
            <a:endParaRPr lang="en-GB" alt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deaf adult says …</a:t>
            </a:r>
          </a:p>
        </p:txBody>
      </p:sp>
      <p:sp>
        <p:nvSpPr>
          <p:cNvPr id="3" name="Content Placeholder 2"/>
          <p:cNvSpPr>
            <a:spLocks noGrp="1"/>
          </p:cNvSpPr>
          <p:nvPr>
            <p:ph idx="1"/>
          </p:nvPr>
        </p:nvSpPr>
        <p:spPr/>
        <p:txBody>
          <a:bodyPr>
            <a:normAutofit/>
          </a:bodyPr>
          <a:lstStyle/>
          <a:p>
            <a:r>
              <a:rPr lang="en-GB" sz="3200" b="1" dirty="0"/>
              <a:t>“Many people don’t realise how exhausting listening, concentrating, filling in gaps, guessing the subject, and deciphering body language, lip patterns and facial expressions, is.” – Deaf adult</a:t>
            </a:r>
            <a:endParaRPr lang="en-GB" sz="3200" dirty="0"/>
          </a:p>
        </p:txBody>
      </p:sp>
    </p:spTree>
    <p:extLst>
      <p:ext uri="{BB962C8B-B14F-4D97-AF65-F5344CB8AC3E}">
        <p14:creationId xmlns:p14="http://schemas.microsoft.com/office/powerpoint/2010/main" val="2856544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support children with hearing loss</a:t>
            </a:r>
          </a:p>
        </p:txBody>
      </p:sp>
      <p:sp>
        <p:nvSpPr>
          <p:cNvPr id="3" name="Content Placeholder 2"/>
          <p:cNvSpPr>
            <a:spLocks noGrp="1"/>
          </p:cNvSpPr>
          <p:nvPr>
            <p:ph idx="1"/>
          </p:nvPr>
        </p:nvSpPr>
        <p:spPr/>
        <p:txBody>
          <a:bodyPr>
            <a:normAutofit fontScale="77500" lnSpcReduction="20000"/>
          </a:bodyPr>
          <a:lstStyle/>
          <a:p>
            <a:pPr marL="0" indent="0">
              <a:lnSpc>
                <a:spcPct val="80000"/>
              </a:lnSpc>
              <a:spcBef>
                <a:spcPct val="20000"/>
              </a:spcBef>
              <a:buNone/>
              <a:defRPr/>
            </a:pPr>
            <a:endParaRPr lang="en-GB" altLang="en-US" sz="2800" u="sng" dirty="0">
              <a:solidFill>
                <a:prstClr val="black"/>
              </a:solidFill>
              <a:ea typeface="ＭＳ Ｐゴシック" charset="-128"/>
            </a:endParaRPr>
          </a:p>
          <a:p>
            <a:pPr marL="0" indent="0">
              <a:lnSpc>
                <a:spcPct val="80000"/>
              </a:lnSpc>
              <a:buNone/>
              <a:defRPr/>
            </a:pPr>
            <a:r>
              <a:rPr lang="en-GB" altLang="en-US" sz="2800" u="sng" dirty="0"/>
              <a:t>Before you speak</a:t>
            </a:r>
          </a:p>
          <a:p>
            <a:pPr marL="342900" indent="-342900">
              <a:lnSpc>
                <a:spcPct val="80000"/>
              </a:lnSpc>
              <a:buFont typeface="Arial" panose="020B0604020202020204" pitchFamily="34" charset="0"/>
              <a:buChar char="•"/>
              <a:defRPr/>
            </a:pPr>
            <a:r>
              <a:rPr lang="en-GB" altLang="en-US" sz="2800" dirty="0"/>
              <a:t>Get the child’s attention before speaking</a:t>
            </a:r>
          </a:p>
          <a:p>
            <a:pPr marL="342900" indent="-342900">
              <a:buFont typeface="Arial" panose="020B0604020202020204" pitchFamily="34" charset="0"/>
              <a:buChar char="•"/>
              <a:defRPr/>
            </a:pPr>
            <a:r>
              <a:rPr lang="en-GB" altLang="en-US" sz="2800" dirty="0"/>
              <a:t>Do not give too many instructions at once</a:t>
            </a:r>
          </a:p>
          <a:p>
            <a:pPr marL="0" indent="0">
              <a:lnSpc>
                <a:spcPct val="80000"/>
              </a:lnSpc>
              <a:spcBef>
                <a:spcPct val="20000"/>
              </a:spcBef>
              <a:buNone/>
              <a:defRPr/>
            </a:pPr>
            <a:endParaRPr lang="en-GB" altLang="en-US" sz="2800" u="sng" dirty="0">
              <a:solidFill>
                <a:prstClr val="black"/>
              </a:solidFill>
              <a:latin typeface="Calibri"/>
              <a:ea typeface="ＭＳ Ｐゴシック" charset="-128"/>
            </a:endParaRPr>
          </a:p>
          <a:p>
            <a:pPr marL="0" indent="0">
              <a:lnSpc>
                <a:spcPct val="80000"/>
              </a:lnSpc>
              <a:spcBef>
                <a:spcPct val="20000"/>
              </a:spcBef>
              <a:buNone/>
              <a:defRPr/>
            </a:pPr>
            <a:endParaRPr lang="en-GB" altLang="en-US" sz="2800" u="sng" dirty="0">
              <a:solidFill>
                <a:prstClr val="black"/>
              </a:solidFill>
              <a:latin typeface="Calibri"/>
              <a:ea typeface="ＭＳ Ｐゴシック" charset="-128"/>
            </a:endParaRPr>
          </a:p>
          <a:p>
            <a:pPr marL="0" indent="0">
              <a:lnSpc>
                <a:spcPct val="80000"/>
              </a:lnSpc>
              <a:spcBef>
                <a:spcPct val="20000"/>
              </a:spcBef>
              <a:buNone/>
              <a:defRPr/>
            </a:pPr>
            <a:r>
              <a:rPr lang="en-GB" altLang="en-US" sz="2800" u="sng" dirty="0">
                <a:solidFill>
                  <a:prstClr val="black"/>
                </a:solidFill>
                <a:latin typeface="Calibri"/>
                <a:ea typeface="ＭＳ Ｐゴシック" charset="-128"/>
              </a:rPr>
              <a:t>When you are speaking</a:t>
            </a:r>
          </a:p>
          <a:p>
            <a:pPr marL="342900" indent="-342900">
              <a:lnSpc>
                <a:spcPct val="80000"/>
              </a:lnSpc>
              <a:spcBef>
                <a:spcPct val="20000"/>
              </a:spcBef>
              <a:buFont typeface="Arial" panose="020B0604020202020204" pitchFamily="34" charset="0"/>
              <a:buChar char="•"/>
              <a:defRPr/>
            </a:pPr>
            <a:r>
              <a:rPr lang="en-GB" altLang="en-US" sz="2800" dirty="0">
                <a:solidFill>
                  <a:prstClr val="black"/>
                </a:solidFill>
                <a:latin typeface="Calibri"/>
                <a:ea typeface="ＭＳ Ｐゴシック" charset="-128"/>
              </a:rPr>
              <a:t>Talk normally try not to exaggerate lip movements</a:t>
            </a:r>
          </a:p>
          <a:p>
            <a:pPr marL="342900" indent="-342900">
              <a:lnSpc>
                <a:spcPct val="80000"/>
              </a:lnSpc>
              <a:spcBef>
                <a:spcPct val="20000"/>
              </a:spcBef>
              <a:buFont typeface="Arial" panose="020B0604020202020204" pitchFamily="34" charset="0"/>
              <a:buChar char="•"/>
              <a:defRPr/>
            </a:pPr>
            <a:r>
              <a:rPr lang="en-GB" altLang="en-US" sz="2800" dirty="0">
                <a:solidFill>
                  <a:prstClr val="black"/>
                </a:solidFill>
                <a:latin typeface="Calibri"/>
                <a:ea typeface="ＭＳ Ｐゴシック" charset="-128"/>
              </a:rPr>
              <a:t>Use lots of visual clues, demonstrate where possible</a:t>
            </a:r>
          </a:p>
          <a:p>
            <a:pPr marL="342900" indent="-342900">
              <a:lnSpc>
                <a:spcPct val="80000"/>
              </a:lnSpc>
              <a:spcBef>
                <a:spcPct val="20000"/>
              </a:spcBef>
              <a:buFont typeface="Arial" panose="020B0604020202020204" pitchFamily="34" charset="0"/>
              <a:buChar char="•"/>
              <a:defRPr/>
            </a:pPr>
            <a:r>
              <a:rPr lang="en-GB" altLang="en-US" sz="2800" dirty="0">
                <a:solidFill>
                  <a:prstClr val="black"/>
                </a:solidFill>
                <a:latin typeface="Calibri"/>
                <a:ea typeface="ＭＳ Ｐゴシック" charset="-128"/>
              </a:rPr>
              <a:t>Repeat key words</a:t>
            </a:r>
          </a:p>
          <a:p>
            <a:pPr marL="0" indent="0">
              <a:lnSpc>
                <a:spcPct val="80000"/>
              </a:lnSpc>
              <a:spcBef>
                <a:spcPct val="20000"/>
              </a:spcBef>
              <a:buNone/>
              <a:defRPr/>
            </a:pPr>
            <a:endParaRPr lang="en-GB" altLang="en-US" sz="2800" u="sng" dirty="0">
              <a:solidFill>
                <a:prstClr val="black"/>
              </a:solidFill>
              <a:ea typeface="ＭＳ Ｐゴシック" charset="-128"/>
            </a:endParaRPr>
          </a:p>
          <a:p>
            <a:pPr marL="0" indent="0">
              <a:lnSpc>
                <a:spcPct val="80000"/>
              </a:lnSpc>
              <a:spcBef>
                <a:spcPct val="20000"/>
              </a:spcBef>
              <a:buNone/>
              <a:defRPr/>
            </a:pPr>
            <a:endParaRPr lang="en-GB" altLang="en-US" sz="2800" u="sng" dirty="0">
              <a:solidFill>
                <a:prstClr val="black"/>
              </a:solidFill>
              <a:ea typeface="ＭＳ Ｐゴシック" charset="-128"/>
            </a:endParaRPr>
          </a:p>
          <a:p>
            <a:pPr marL="0" indent="0">
              <a:lnSpc>
                <a:spcPct val="80000"/>
              </a:lnSpc>
              <a:spcBef>
                <a:spcPct val="20000"/>
              </a:spcBef>
              <a:buNone/>
              <a:defRPr/>
            </a:pPr>
            <a:r>
              <a:rPr lang="en-GB" altLang="en-US" sz="2800" u="sng" dirty="0">
                <a:solidFill>
                  <a:prstClr val="black"/>
                </a:solidFill>
                <a:ea typeface="ＭＳ Ｐゴシック" charset="-128"/>
              </a:rPr>
              <a:t>Environment</a:t>
            </a:r>
          </a:p>
          <a:p>
            <a:pPr marL="342900" indent="-342900">
              <a:lnSpc>
                <a:spcPct val="80000"/>
              </a:lnSpc>
              <a:spcBef>
                <a:spcPct val="20000"/>
              </a:spcBef>
              <a:buFont typeface="Arial" panose="020B0604020202020204" pitchFamily="34" charset="0"/>
              <a:buChar char="•"/>
              <a:defRPr/>
            </a:pPr>
            <a:r>
              <a:rPr lang="en-GB" altLang="en-US" sz="2800" dirty="0">
                <a:solidFill>
                  <a:prstClr val="black"/>
                </a:solidFill>
                <a:ea typeface="ＭＳ Ｐゴシック" charset="-128"/>
              </a:rPr>
              <a:t>Sit the child at a suitable distance away from you</a:t>
            </a:r>
          </a:p>
          <a:p>
            <a:pPr marL="342900" indent="-342900">
              <a:lnSpc>
                <a:spcPct val="80000"/>
              </a:lnSpc>
              <a:spcBef>
                <a:spcPct val="20000"/>
              </a:spcBef>
              <a:buFont typeface="Arial" panose="020B0604020202020204" pitchFamily="34" charset="0"/>
              <a:buChar char="•"/>
              <a:defRPr/>
            </a:pPr>
            <a:r>
              <a:rPr lang="en-GB" altLang="en-US" sz="2800" dirty="0">
                <a:solidFill>
                  <a:prstClr val="black"/>
                </a:solidFill>
                <a:ea typeface="ＭＳ Ｐゴシック" charset="-128"/>
              </a:rPr>
              <a:t>Reduce background noise</a:t>
            </a:r>
          </a:p>
          <a:p>
            <a:pPr marL="342900" indent="-342900">
              <a:lnSpc>
                <a:spcPct val="80000"/>
              </a:lnSpc>
              <a:spcBef>
                <a:spcPct val="20000"/>
              </a:spcBef>
              <a:buFont typeface="Arial" panose="020B0604020202020204" pitchFamily="34" charset="0"/>
              <a:buChar char="•"/>
              <a:defRPr/>
            </a:pPr>
            <a:r>
              <a:rPr lang="en-GB" altLang="en-US" sz="2800" dirty="0">
                <a:solidFill>
                  <a:prstClr val="black"/>
                </a:solidFill>
                <a:ea typeface="ＭＳ Ｐゴシック" charset="-128"/>
              </a:rPr>
              <a:t>Make sure the room is well lit and don’t stand with your back to a window</a:t>
            </a:r>
          </a:p>
          <a:p>
            <a:pPr marL="342900" indent="-342900">
              <a:lnSpc>
                <a:spcPct val="80000"/>
              </a:lnSpc>
              <a:spcBef>
                <a:spcPct val="20000"/>
              </a:spcBef>
              <a:buFont typeface="Arial" panose="020B0604020202020204" pitchFamily="34" charset="0"/>
              <a:buChar char="•"/>
              <a:defRPr/>
            </a:pPr>
            <a:r>
              <a:rPr lang="en-GB" altLang="en-US" sz="2800" dirty="0"/>
              <a:t>Get down to their level to speak</a:t>
            </a:r>
          </a:p>
          <a:p>
            <a:endParaRPr lang="en-GB" dirty="0"/>
          </a:p>
        </p:txBody>
      </p:sp>
    </p:spTree>
    <p:extLst>
      <p:ext uri="{BB962C8B-B14F-4D97-AF65-F5344CB8AC3E}">
        <p14:creationId xmlns:p14="http://schemas.microsoft.com/office/powerpoint/2010/main" val="199052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Hear to Learn</a:t>
            </a:r>
          </a:p>
        </p:txBody>
      </p:sp>
      <p:sp>
        <p:nvSpPr>
          <p:cNvPr id="3" name="Content Placeholder 2"/>
          <p:cNvSpPr>
            <a:spLocks noGrp="1"/>
          </p:cNvSpPr>
          <p:nvPr>
            <p:ph sz="half" idx="1"/>
          </p:nvPr>
        </p:nvSpPr>
        <p:spPr/>
        <p:txBody>
          <a:bodyPr/>
          <a:lstStyle/>
          <a:p>
            <a:r>
              <a:rPr lang="en-GB" dirty="0">
                <a:hlinkClick r:id="rId2"/>
              </a:rPr>
              <a:t>Good communication</a:t>
            </a:r>
            <a:endParaRPr lang="en-GB" dirty="0"/>
          </a:p>
        </p:txBody>
      </p:sp>
      <p:sp>
        <p:nvSpPr>
          <p:cNvPr id="4" name="Content Placeholder 3"/>
          <p:cNvSpPr>
            <a:spLocks noGrp="1"/>
          </p:cNvSpPr>
          <p:nvPr>
            <p:ph sz="half" idx="2"/>
          </p:nvPr>
        </p:nvSpPr>
        <p:spPr/>
        <p:txBody>
          <a:bodyPr/>
          <a:lstStyle/>
          <a:p>
            <a:r>
              <a:rPr lang="en-GB">
                <a:hlinkClick r:id="rId3"/>
              </a:rPr>
              <a:t>Adapting resources</a:t>
            </a:r>
            <a:endParaRPr lang="en-GB" dirty="0"/>
          </a:p>
        </p:txBody>
      </p:sp>
    </p:spTree>
    <p:extLst>
      <p:ext uri="{BB962C8B-B14F-4D97-AF65-F5344CB8AC3E}">
        <p14:creationId xmlns:p14="http://schemas.microsoft.com/office/powerpoint/2010/main" val="131558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Inclusive Planning</a:t>
            </a:r>
          </a:p>
        </p:txBody>
      </p:sp>
      <p:sp>
        <p:nvSpPr>
          <p:cNvPr id="3" name="Content Placeholder 2"/>
          <p:cNvSpPr>
            <a:spLocks noGrp="1"/>
          </p:cNvSpPr>
          <p:nvPr>
            <p:ph idx="1"/>
          </p:nvPr>
        </p:nvSpPr>
        <p:spPr/>
        <p:txBody>
          <a:bodyPr/>
          <a:lstStyle/>
          <a:p>
            <a:r>
              <a:rPr lang="en-GB" dirty="0"/>
              <a:t>Find a lesson plan (either one of your own or from TES or Twinkle</a:t>
            </a:r>
          </a:p>
          <a:p>
            <a:r>
              <a:rPr lang="en-GB" dirty="0"/>
              <a:t>Where might you need to make adjustments for a child with a hearing loss</a:t>
            </a:r>
          </a:p>
          <a:p>
            <a:r>
              <a:rPr lang="en-GB" dirty="0"/>
              <a:t>What will the teacher have to be aware of while teaching the lesson.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3421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E490-A132-485C-9429-92AE71C3A039}"/>
              </a:ext>
            </a:extLst>
          </p:cNvPr>
          <p:cNvSpPr>
            <a:spLocks noGrp="1"/>
          </p:cNvSpPr>
          <p:nvPr>
            <p:ph type="title"/>
          </p:nvPr>
        </p:nvSpPr>
        <p:spPr/>
        <p:txBody>
          <a:bodyPr/>
          <a:lstStyle/>
          <a:p>
            <a:r>
              <a:rPr lang="en-GB" dirty="0"/>
              <a:t>Specialist support </a:t>
            </a:r>
            <a:br>
              <a:rPr lang="en-GB" dirty="0"/>
            </a:br>
            <a:br>
              <a:rPr lang="en-GB" dirty="0"/>
            </a:br>
            <a:r>
              <a:rPr lang="en-GB" dirty="0"/>
              <a:t>Teacher of the Deaf</a:t>
            </a:r>
          </a:p>
        </p:txBody>
      </p:sp>
      <p:sp>
        <p:nvSpPr>
          <p:cNvPr id="3" name="Content Placeholder 2">
            <a:extLst>
              <a:ext uri="{FF2B5EF4-FFF2-40B4-BE49-F238E27FC236}">
                <a16:creationId xmlns:a16="http://schemas.microsoft.com/office/drawing/2014/main" id="{F96310A0-7CAB-4C34-8016-18A5C6A2069B}"/>
              </a:ext>
            </a:extLst>
          </p:cNvPr>
          <p:cNvSpPr>
            <a:spLocks noGrp="1"/>
          </p:cNvSpPr>
          <p:nvPr>
            <p:ph idx="1"/>
          </p:nvPr>
        </p:nvSpPr>
        <p:spPr/>
        <p:txBody>
          <a:bodyPr/>
          <a:lstStyle/>
          <a:p>
            <a:r>
              <a:rPr lang="en-GB" dirty="0">
                <a:hlinkClick r:id="rId3"/>
              </a:rPr>
              <a:t>Teacher of the Deaf</a:t>
            </a:r>
            <a:endParaRPr lang="en-GB" dirty="0"/>
          </a:p>
          <a:p>
            <a:endParaRPr lang="en-GB" dirty="0"/>
          </a:p>
          <a:p>
            <a:r>
              <a:rPr lang="en-GB" sz="2400" dirty="0"/>
              <a:t>Read about this specialist teacher role and watch the videos of interviews with qualified teachers of the deaf</a:t>
            </a:r>
          </a:p>
        </p:txBody>
      </p:sp>
    </p:spTree>
    <p:extLst>
      <p:ext uri="{BB962C8B-B14F-4D97-AF65-F5344CB8AC3E}">
        <p14:creationId xmlns:p14="http://schemas.microsoft.com/office/powerpoint/2010/main" val="382016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Communication  methods</a:t>
            </a:r>
          </a:p>
        </p:txBody>
      </p:sp>
      <p:sp>
        <p:nvSpPr>
          <p:cNvPr id="3" name="Content Placeholder 2"/>
          <p:cNvSpPr>
            <a:spLocks noGrp="1"/>
          </p:cNvSpPr>
          <p:nvPr>
            <p:ph idx="1"/>
          </p:nvPr>
        </p:nvSpPr>
        <p:spPr>
          <a:xfrm>
            <a:off x="3670964" y="1265392"/>
            <a:ext cx="7315200" cy="5120640"/>
          </a:xfrm>
        </p:spPr>
        <p:txBody>
          <a:bodyPr>
            <a:normAutofit/>
          </a:bodyPr>
          <a:lstStyle/>
          <a:p>
            <a:r>
              <a:rPr lang="en-GB" sz="1800" dirty="0"/>
              <a:t>BSL used exclusively </a:t>
            </a:r>
            <a:r>
              <a:rPr lang="en-GB" sz="1800" dirty="0">
                <a:hlinkClick r:id="rId3"/>
              </a:rPr>
              <a:t>Right to sign</a:t>
            </a:r>
            <a:endParaRPr lang="en-GB" sz="1800" dirty="0"/>
          </a:p>
          <a:p>
            <a:r>
              <a:rPr lang="en-GB" sz="1800" dirty="0"/>
              <a:t>Flexible use of multiple methods –e.g. signing, lip reading, finger spelling, gesture.  Used in whatever combination works for the child</a:t>
            </a:r>
          </a:p>
          <a:p>
            <a:r>
              <a:rPr lang="en-GB" sz="1800" dirty="0"/>
              <a:t>Hand gestures draw attention to and support spoken words, each sound is signed near the mouth </a:t>
            </a:r>
            <a:r>
              <a:rPr lang="en-GB" sz="1800" dirty="0">
                <a:hlinkClick r:id="rId4"/>
              </a:rPr>
              <a:t>Cued Articulation</a:t>
            </a:r>
            <a:endParaRPr lang="en-GB" sz="1800" dirty="0"/>
          </a:p>
          <a:p>
            <a:r>
              <a:rPr lang="en-GB" sz="1800" dirty="0"/>
              <a:t>Natural Aural – Listening and talking is emphasised in the natural environment (i.e. not taught).  This is the most commonly used approach by Teachers of the Deaf</a:t>
            </a:r>
          </a:p>
          <a:p>
            <a:r>
              <a:rPr lang="en-GB" sz="1800" dirty="0"/>
              <a:t>Auditory Verbal – a specific listening and speaking approach delivered by licenced teachers not common in the UK</a:t>
            </a:r>
          </a:p>
        </p:txBody>
      </p:sp>
      <p:graphicFrame>
        <p:nvGraphicFramePr>
          <p:cNvPr id="4" name="Diagram 3"/>
          <p:cNvGraphicFramePr/>
          <p:nvPr>
            <p:extLst>
              <p:ext uri="{D42A27DB-BD31-4B8C-83A1-F6EECF244321}">
                <p14:modId xmlns:p14="http://schemas.microsoft.com/office/powerpoint/2010/main" val="873501235"/>
              </p:ext>
            </p:extLst>
          </p:nvPr>
        </p:nvGraphicFramePr>
        <p:xfrm>
          <a:off x="3587981" y="-116628"/>
          <a:ext cx="7481166" cy="19389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948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resources to look at</a:t>
            </a:r>
          </a:p>
        </p:txBody>
      </p:sp>
      <p:sp>
        <p:nvSpPr>
          <p:cNvPr id="3" name="Content Placeholder 2"/>
          <p:cNvSpPr>
            <a:spLocks noGrp="1"/>
          </p:cNvSpPr>
          <p:nvPr>
            <p:ph idx="1"/>
          </p:nvPr>
        </p:nvSpPr>
        <p:spPr/>
        <p:txBody>
          <a:bodyPr/>
          <a:lstStyle/>
          <a:p>
            <a:r>
              <a:rPr lang="en-GB" dirty="0">
                <a:hlinkClick r:id="rId2"/>
              </a:rPr>
              <a:t>https://www.theguardian.com/science/2014/mar/16/bionic-ears-cochlear-implants-transformed-lives-children</a:t>
            </a:r>
          </a:p>
          <a:p>
            <a:endParaRPr lang="en-GB" dirty="0">
              <a:hlinkClick r:id="rId2"/>
            </a:endParaRPr>
          </a:p>
          <a:p>
            <a:r>
              <a:rPr lang="en-GB" dirty="0">
                <a:hlinkClick r:id="rId2"/>
              </a:rPr>
              <a:t>Hear to Help Videos</a:t>
            </a:r>
            <a:endParaRPr lang="en-GB" dirty="0"/>
          </a:p>
          <a:p>
            <a:endParaRPr lang="en-GB" dirty="0"/>
          </a:p>
          <a:p>
            <a:endParaRPr lang="en-GB" dirty="0"/>
          </a:p>
          <a:p>
            <a:endParaRPr lang="en-GB" dirty="0"/>
          </a:p>
          <a:p>
            <a:endParaRPr lang="en-GB" dirty="0"/>
          </a:p>
          <a:p>
            <a:pPr marL="0" indent="0">
              <a:buNone/>
            </a:pPr>
            <a:r>
              <a:rPr lang="en-GB" dirty="0"/>
              <a:t>Join the National Deaf </a:t>
            </a:r>
            <a:r>
              <a:rPr lang="en-GB" dirty="0" err="1"/>
              <a:t>Childrens</a:t>
            </a:r>
            <a:r>
              <a:rPr lang="en-GB" dirty="0"/>
              <a:t>’ Society – its free. Download – Communicating with Your Deaf Child.</a:t>
            </a:r>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937398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Silent Child</a:t>
            </a:r>
          </a:p>
        </p:txBody>
      </p:sp>
      <p:sp>
        <p:nvSpPr>
          <p:cNvPr id="3" name="Content Placeholder 2"/>
          <p:cNvSpPr>
            <a:spLocks noGrp="1"/>
          </p:cNvSpPr>
          <p:nvPr>
            <p:ph idx="1"/>
          </p:nvPr>
        </p:nvSpPr>
        <p:spPr/>
        <p:txBody>
          <a:bodyPr/>
          <a:lstStyle/>
          <a:p>
            <a:r>
              <a:rPr lang="en-GB" dirty="0">
                <a:hlinkClick r:id="rId3"/>
              </a:rPr>
              <a:t>The Silent Child</a:t>
            </a:r>
            <a:endParaRPr lang="en-GB" dirty="0"/>
          </a:p>
          <a:p>
            <a:endParaRPr lang="en-GB" dirty="0"/>
          </a:p>
          <a:p>
            <a:r>
              <a:rPr lang="en-GB" dirty="0"/>
              <a:t>This film won Oscars a couple of years ago and was highly acclaimed by the deaf community</a:t>
            </a:r>
          </a:p>
          <a:p>
            <a:endParaRPr lang="en-GB" dirty="0"/>
          </a:p>
          <a:p>
            <a:r>
              <a:rPr lang="en-GB" dirty="0"/>
              <a:t>Unfortunately it costs a small amount to download but please try to watch it if you can. It last 20 minutes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80958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3525" y="-171450"/>
            <a:ext cx="7772400" cy="844550"/>
          </a:xfrm>
        </p:spPr>
        <p:txBody>
          <a:bodyPr>
            <a:normAutofit fontScale="90000"/>
          </a:bodyPr>
          <a:lstStyle/>
          <a:p>
            <a:pPr eaLnBrk="1" hangingPunct="1"/>
            <a:br>
              <a:rPr lang="en-GB" altLang="en-US">
                <a:solidFill>
                  <a:schemeClr val="bg1"/>
                </a:solidFill>
                <a:ea typeface="ＭＳ Ｐゴシック" panose="020B0600070205080204" pitchFamily="34" charset="-128"/>
              </a:rPr>
            </a:br>
            <a:r>
              <a:rPr lang="en-GB" altLang="en-US">
                <a:solidFill>
                  <a:schemeClr val="bg1"/>
                </a:solidFill>
                <a:ea typeface="ＭＳ Ｐゴシック" panose="020B0600070205080204" pitchFamily="34" charset="-128"/>
              </a:rPr>
              <a:t>Visual impairment</a:t>
            </a:r>
          </a:p>
        </p:txBody>
      </p:sp>
      <p:sp>
        <p:nvSpPr>
          <p:cNvPr id="38915" name="Rectangle 3"/>
          <p:cNvSpPr>
            <a:spLocks noGrp="1" noChangeArrowheads="1"/>
          </p:cNvSpPr>
          <p:nvPr>
            <p:ph idx="1"/>
          </p:nvPr>
        </p:nvSpPr>
        <p:spPr/>
        <p:txBody>
          <a:bodyPr/>
          <a:lstStyle/>
          <a:p>
            <a:pPr algn="ctr" eaLnBrk="1" hangingPunct="1">
              <a:buFontTx/>
              <a:buNone/>
            </a:pPr>
            <a:r>
              <a:rPr lang="en-GB" altLang="en-US" sz="4000">
                <a:ea typeface="ＭＳ Ｐゴシック" panose="020B0600070205080204" pitchFamily="34" charset="-128"/>
              </a:rPr>
              <a:t>A visual impairment is vision which can not be fully corrected by the wearing of glasses.</a:t>
            </a:r>
          </a:p>
        </p:txBody>
      </p:sp>
    </p:spTree>
    <p:extLst>
      <p:ext uri="{BB962C8B-B14F-4D97-AF65-F5344CB8AC3E}">
        <p14:creationId xmlns:p14="http://schemas.microsoft.com/office/powerpoint/2010/main" val="335408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Catorgarising</a:t>
            </a:r>
            <a:r>
              <a:rPr lang="en-GB" dirty="0"/>
              <a:t> </a:t>
            </a:r>
            <a:r>
              <a:rPr lang="en-GB" dirty="0" err="1"/>
              <a:t>Hearning</a:t>
            </a:r>
            <a:r>
              <a:rPr lang="en-GB" dirty="0"/>
              <a:t> Loss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0239" y="339330"/>
            <a:ext cx="6358241" cy="6183390"/>
          </a:xfrm>
        </p:spPr>
      </p:pic>
    </p:spTree>
    <p:extLst>
      <p:ext uri="{BB962C8B-B14F-4D97-AF65-F5344CB8AC3E}">
        <p14:creationId xmlns:p14="http://schemas.microsoft.com/office/powerpoint/2010/main" val="330645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children with sight loss</a:t>
            </a:r>
          </a:p>
        </p:txBody>
      </p:sp>
      <p:sp>
        <p:nvSpPr>
          <p:cNvPr id="3" name="Content Placeholder 2"/>
          <p:cNvSpPr>
            <a:spLocks noGrp="1"/>
          </p:cNvSpPr>
          <p:nvPr>
            <p:ph idx="1"/>
          </p:nvPr>
        </p:nvSpPr>
        <p:spPr/>
        <p:txBody>
          <a:bodyPr/>
          <a:lstStyle/>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Red or watery eyes</a:t>
            </a:r>
          </a:p>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Eyes in constant motion</a:t>
            </a:r>
          </a:p>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Finding tasks unusually tiring</a:t>
            </a:r>
          </a:p>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Poor hand eye co-ordination</a:t>
            </a:r>
          </a:p>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Unusual head posture</a:t>
            </a:r>
          </a:p>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Sensitivity to light</a:t>
            </a:r>
          </a:p>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Bending closely over work</a:t>
            </a:r>
          </a:p>
          <a:p>
            <a:pPr lvl="0">
              <a:lnSpc>
                <a:spcPct val="80000"/>
              </a:lnSpc>
              <a:buClr>
                <a:srgbClr val="40BAD2"/>
              </a:buClr>
            </a:pPr>
            <a:r>
              <a:rPr lang="en-GB" altLang="en-US" sz="2800" dirty="0">
                <a:solidFill>
                  <a:srgbClr val="000000">
                    <a:lumMod val="65000"/>
                    <a:lumOff val="35000"/>
                  </a:srgbClr>
                </a:solidFill>
                <a:ea typeface="ＭＳ Ｐゴシック" panose="020B0600070205080204" pitchFamily="34" charset="-128"/>
              </a:rPr>
              <a:t>Lots of  blinking, squinting, rubbing eyes</a:t>
            </a:r>
          </a:p>
          <a:p>
            <a:endParaRPr lang="en-GB" dirty="0"/>
          </a:p>
        </p:txBody>
      </p:sp>
    </p:spTree>
    <p:extLst>
      <p:ext uri="{BB962C8B-B14F-4D97-AF65-F5344CB8AC3E}">
        <p14:creationId xmlns:p14="http://schemas.microsoft.com/office/powerpoint/2010/main" val="281560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sight loss</a:t>
            </a:r>
          </a:p>
        </p:txBody>
      </p:sp>
      <p:sp>
        <p:nvSpPr>
          <p:cNvPr id="3" name="Content Placeholder 2"/>
          <p:cNvSpPr>
            <a:spLocks noGrp="1"/>
          </p:cNvSpPr>
          <p:nvPr>
            <p:ph idx="1"/>
          </p:nvPr>
        </p:nvSpPr>
        <p:spPr/>
        <p:txBody>
          <a:bodyPr/>
          <a:lstStyle/>
          <a:p>
            <a:pPr marL="457200" indent="-457200">
              <a:buFont typeface="+mj-lt"/>
              <a:buAutoNum type="arabicPeriod"/>
            </a:pPr>
            <a:r>
              <a:rPr lang="en-GB" dirty="0"/>
              <a:t>Low acuity – sharpness of image, can be near or distance or both</a:t>
            </a:r>
          </a:p>
          <a:p>
            <a:pPr marL="457200" indent="-457200">
              <a:buFont typeface="+mj-lt"/>
              <a:buAutoNum type="arabicPeriod"/>
            </a:pPr>
            <a:r>
              <a:rPr lang="en-GB" dirty="0"/>
              <a:t>Central vision loss – can move around relatively easily but close tasks such as reading can be difficult</a:t>
            </a:r>
          </a:p>
          <a:p>
            <a:pPr marL="457200" indent="-457200">
              <a:buFont typeface="+mj-lt"/>
              <a:buAutoNum type="arabicPeriod"/>
            </a:pPr>
            <a:r>
              <a:rPr lang="en-GB" dirty="0"/>
              <a:t>Peripheral vision loss – good central vision meaning close work can be possible but moving around is difficult</a:t>
            </a:r>
          </a:p>
          <a:p>
            <a:pPr marL="457200" indent="-457200">
              <a:buFont typeface="+mj-lt"/>
              <a:buAutoNum type="arabicPeriod"/>
            </a:pPr>
            <a:r>
              <a:rPr lang="en-GB" dirty="0"/>
              <a:t>Patchy vision – means scanning to build up the whole picture, complicated visual tasks can be hard</a:t>
            </a:r>
          </a:p>
          <a:p>
            <a:pPr marL="457200" indent="-457200">
              <a:buFont typeface="+mj-lt"/>
              <a:buAutoNum type="arabicPeriod"/>
            </a:pPr>
            <a:r>
              <a:rPr lang="en-GB" dirty="0"/>
              <a:t>Low contrast sensitivity – hard to pick out things that are close in shade or colour.  Can be hard in some environments</a:t>
            </a:r>
          </a:p>
          <a:p>
            <a:pPr marL="457200" indent="-457200">
              <a:buFont typeface="+mj-lt"/>
              <a:buAutoNum type="arabicPeriod"/>
            </a:pPr>
            <a:r>
              <a:rPr lang="en-GB" dirty="0"/>
              <a:t>Eye movement difficulty – for example Nystagmus,  where the eye is constantly moving, makes tracking difficult</a:t>
            </a:r>
          </a:p>
          <a:p>
            <a:pPr marL="457200" indent="-457200">
              <a:buFont typeface="+mj-lt"/>
              <a:buAutoNum type="arabicPeriod"/>
            </a:pPr>
            <a:r>
              <a:rPr lang="en-GB" dirty="0"/>
              <a:t>Colour Blindness – not considered a sight loss but can accompany other conditions</a:t>
            </a:r>
          </a:p>
        </p:txBody>
      </p:sp>
    </p:spTree>
    <p:extLst>
      <p:ext uri="{BB962C8B-B14F-4D97-AF65-F5344CB8AC3E}">
        <p14:creationId xmlns:p14="http://schemas.microsoft.com/office/powerpoint/2010/main" val="65505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need to know about a child’s </a:t>
            </a:r>
            <a:r>
              <a:rPr lang="en-GB" dirty="0" err="1"/>
              <a:t>sightloss</a:t>
            </a:r>
            <a:br>
              <a:rPr lang="en-GB" dirty="0"/>
            </a:br>
            <a:br>
              <a:rPr lang="en-GB" dirty="0"/>
            </a:br>
            <a:br>
              <a:rPr lang="en-GB" dirty="0"/>
            </a:br>
            <a:br>
              <a:rPr lang="en-GB" dirty="0"/>
            </a:br>
            <a:r>
              <a:rPr lang="en-GB" sz="1200" dirty="0"/>
              <a:t>courtesy of the RNIB  - Access to Education</a:t>
            </a:r>
          </a:p>
        </p:txBody>
      </p:sp>
      <p:sp>
        <p:nvSpPr>
          <p:cNvPr id="3" name="Content Placeholder 2"/>
          <p:cNvSpPr>
            <a:spLocks noGrp="1"/>
          </p:cNvSpPr>
          <p:nvPr>
            <p:ph idx="1"/>
          </p:nvPr>
        </p:nvSpPr>
        <p:spPr>
          <a:xfrm>
            <a:off x="3869268" y="254000"/>
            <a:ext cx="7611532" cy="5730748"/>
          </a:xfrm>
        </p:spPr>
        <p:txBody>
          <a:bodyPr>
            <a:normAutofit fontScale="92500" lnSpcReduction="10000"/>
          </a:bodyPr>
          <a:lstStyle/>
          <a:p>
            <a:endParaRPr lang="en-GB" dirty="0"/>
          </a:p>
          <a:p>
            <a:pPr lvl="0"/>
            <a:r>
              <a:rPr lang="en-GB" sz="2400" dirty="0"/>
              <a:t>Is their sight stable or is it variable? If so, under what conditions?</a:t>
            </a:r>
          </a:p>
          <a:p>
            <a:pPr lvl="0"/>
            <a:r>
              <a:rPr lang="en-GB" sz="2400" dirty="0"/>
              <a:t>What is the extent of their effective distance vision, for example, for reading from the whiteboard?</a:t>
            </a:r>
          </a:p>
          <a:p>
            <a:pPr lvl="0"/>
            <a:r>
              <a:rPr lang="en-GB" sz="2400" dirty="0"/>
              <a:t>What size and style of print can they read comfortably? </a:t>
            </a:r>
          </a:p>
          <a:p>
            <a:pPr lvl="0"/>
            <a:r>
              <a:rPr lang="en-GB" sz="2400" dirty="0"/>
              <a:t>Is their field of vision normal or restricted? For example, is peripheral vision reduced or are areas within the visual field missing? How does this affect their ability to work with diagrams, maps, </a:t>
            </a:r>
            <a:r>
              <a:rPr lang="en-GB" sz="2400" dirty="0" err="1"/>
              <a:t>etc</a:t>
            </a:r>
            <a:r>
              <a:rPr lang="en-GB" sz="2400" dirty="0"/>
              <a:t>? </a:t>
            </a:r>
          </a:p>
          <a:p>
            <a:pPr lvl="0"/>
            <a:r>
              <a:rPr lang="en-GB" sz="2400" dirty="0"/>
              <a:t>Is there a limited time over which the learner is able to use their sight efficiently before their eyes become tired? </a:t>
            </a:r>
          </a:p>
          <a:p>
            <a:pPr lvl="0"/>
            <a:r>
              <a:rPr lang="en-GB" sz="2400" dirty="0"/>
              <a:t>How competent are they in moving around the classroom independently and safely?</a:t>
            </a:r>
          </a:p>
          <a:p>
            <a:pPr lvl="0"/>
            <a:r>
              <a:rPr lang="en-GB" sz="2400" dirty="0"/>
              <a:t>Do they have particular preferences regarding the classroom environment, such as the nature of the lighting, seating position, or the use of the whiteboard?</a:t>
            </a:r>
          </a:p>
          <a:p>
            <a:endParaRPr lang="en-GB" dirty="0"/>
          </a:p>
        </p:txBody>
      </p:sp>
    </p:spTree>
    <p:extLst>
      <p:ext uri="{BB962C8B-B14F-4D97-AF65-F5344CB8AC3E}">
        <p14:creationId xmlns:p14="http://schemas.microsoft.com/office/powerpoint/2010/main" val="3937798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need to know about a child who is blind?</a:t>
            </a:r>
          </a:p>
        </p:txBody>
      </p:sp>
      <p:sp>
        <p:nvSpPr>
          <p:cNvPr id="3" name="Content Placeholder 2"/>
          <p:cNvSpPr>
            <a:spLocks noGrp="1"/>
          </p:cNvSpPr>
          <p:nvPr>
            <p:ph idx="1"/>
          </p:nvPr>
        </p:nvSpPr>
        <p:spPr/>
        <p:txBody>
          <a:bodyPr/>
          <a:lstStyle/>
          <a:p>
            <a:pPr lvl="0"/>
            <a:r>
              <a:rPr lang="en-GB" sz="2400" dirty="0"/>
              <a:t>How much sight, if any, do they have? How useful is it and for what activities?</a:t>
            </a:r>
          </a:p>
          <a:p>
            <a:pPr lvl="0"/>
            <a:r>
              <a:rPr lang="en-GB" sz="2400" dirty="0"/>
              <a:t>What level of skill do they possess in braille and other tactile skills? In particular, what is their speed of reading?</a:t>
            </a:r>
          </a:p>
          <a:p>
            <a:pPr lvl="0"/>
            <a:r>
              <a:rPr lang="en-GB" sz="2400" dirty="0"/>
              <a:t>What experience of the visual world, if any, do they have?  Have they ever seen and therefore possess any visual memory?</a:t>
            </a:r>
          </a:p>
          <a:p>
            <a:pPr lvl="0"/>
            <a:r>
              <a:rPr lang="en-GB" sz="2400" dirty="0"/>
              <a:t>Do they tire easily? Is there a limited period of time over which they can work efficiently?</a:t>
            </a:r>
          </a:p>
          <a:p>
            <a:pPr lvl="0"/>
            <a:r>
              <a:rPr lang="en-GB" sz="2400" dirty="0"/>
              <a:t>How competent are they in moving around the classroom independently and safely?</a:t>
            </a:r>
          </a:p>
          <a:p>
            <a:endParaRPr lang="en-GB" dirty="0"/>
          </a:p>
        </p:txBody>
      </p:sp>
    </p:spTree>
    <p:extLst>
      <p:ext uri="{BB962C8B-B14F-4D97-AF65-F5344CB8AC3E}">
        <p14:creationId xmlns:p14="http://schemas.microsoft.com/office/powerpoint/2010/main" val="718566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999" y="225136"/>
            <a:ext cx="7880865" cy="5680364"/>
          </a:xfrm>
          <a:prstGeom prst="rect">
            <a:avLst/>
          </a:prstGeom>
        </p:spPr>
      </p:pic>
    </p:spTree>
    <p:extLst>
      <p:ext uri="{BB962C8B-B14F-4D97-AF65-F5344CB8AC3E}">
        <p14:creationId xmlns:p14="http://schemas.microsoft.com/office/powerpoint/2010/main" val="1546161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support?</a:t>
            </a:r>
          </a:p>
        </p:txBody>
      </p:sp>
      <p:sp>
        <p:nvSpPr>
          <p:cNvPr id="3" name="Content Placeholder 2"/>
          <p:cNvSpPr>
            <a:spLocks noGrp="1"/>
          </p:cNvSpPr>
          <p:nvPr>
            <p:ph idx="1"/>
          </p:nvPr>
        </p:nvSpPr>
        <p:spPr/>
        <p:txBody>
          <a:bodyPr/>
          <a:lstStyle/>
          <a:p>
            <a:pPr>
              <a:lnSpc>
                <a:spcPct val="80000"/>
              </a:lnSpc>
            </a:pPr>
            <a:r>
              <a:rPr lang="en-GB" altLang="en-US" sz="2400" dirty="0">
                <a:ea typeface="ＭＳ Ｐゴシック" panose="020B0600070205080204" pitchFamily="34" charset="-128"/>
              </a:rPr>
              <a:t>Sit child near to and facing the front</a:t>
            </a:r>
          </a:p>
          <a:p>
            <a:pPr>
              <a:lnSpc>
                <a:spcPct val="80000"/>
              </a:lnSpc>
            </a:pPr>
            <a:r>
              <a:rPr lang="en-GB" altLang="en-US" sz="2400" dirty="0">
                <a:ea typeface="ＭＳ Ｐゴシック" panose="020B0600070205080204" pitchFamily="34" charset="-128"/>
              </a:rPr>
              <a:t>Ensure good levels of lighting whilst avoiding glare. </a:t>
            </a:r>
          </a:p>
          <a:p>
            <a:pPr>
              <a:lnSpc>
                <a:spcPct val="80000"/>
              </a:lnSpc>
            </a:pPr>
            <a:r>
              <a:rPr lang="en-GB" altLang="en-US" sz="2400" dirty="0">
                <a:ea typeface="ＭＳ Ｐゴシック" panose="020B0600070205080204" pitchFamily="34" charset="-128"/>
              </a:rPr>
              <a:t>Use the child’s name</a:t>
            </a:r>
          </a:p>
          <a:p>
            <a:pPr>
              <a:lnSpc>
                <a:spcPct val="80000"/>
              </a:lnSpc>
            </a:pPr>
            <a:r>
              <a:rPr lang="en-GB" altLang="en-US" sz="2400" dirty="0">
                <a:ea typeface="ＭＳ Ｐゴシック" panose="020B0600070205080204" pitchFamily="34" charset="-128"/>
              </a:rPr>
              <a:t>Use pens which provide a good contrast when writing for the child</a:t>
            </a:r>
          </a:p>
          <a:p>
            <a:pPr>
              <a:lnSpc>
                <a:spcPct val="80000"/>
              </a:lnSpc>
            </a:pPr>
            <a:r>
              <a:rPr lang="en-GB" altLang="en-US" sz="2400" dirty="0">
                <a:ea typeface="ＭＳ Ｐゴシック" panose="020B0600070205080204" pitchFamily="34" charset="-128"/>
              </a:rPr>
              <a:t>Allow longer for examining resources or demonstrations</a:t>
            </a:r>
          </a:p>
          <a:p>
            <a:pPr>
              <a:lnSpc>
                <a:spcPct val="80000"/>
              </a:lnSpc>
            </a:pPr>
            <a:r>
              <a:rPr lang="en-GB" altLang="en-US" sz="2400" dirty="0">
                <a:ea typeface="ＭＳ Ｐゴシック" panose="020B0600070205080204" pitchFamily="34" charset="-128"/>
              </a:rPr>
              <a:t>Don’t ask the child “can you see that?” No one knows what they cannot see. </a:t>
            </a:r>
          </a:p>
          <a:p>
            <a:endParaRPr lang="en-GB" dirty="0"/>
          </a:p>
        </p:txBody>
      </p:sp>
    </p:spTree>
    <p:extLst>
      <p:ext uri="{BB962C8B-B14F-4D97-AF65-F5344CB8AC3E}">
        <p14:creationId xmlns:p14="http://schemas.microsoft.com/office/powerpoint/2010/main" val="4145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Inclusive environments</a:t>
            </a:r>
            <a:br>
              <a:rPr lang="en-GB" dirty="0"/>
            </a:br>
            <a:br>
              <a:rPr lang="en-GB" dirty="0"/>
            </a:br>
            <a:br>
              <a:rPr lang="en-GB" dirty="0"/>
            </a:br>
            <a:br>
              <a:rPr lang="en-GB" dirty="0"/>
            </a:br>
            <a:br>
              <a:rPr lang="en-GB" dirty="0"/>
            </a:br>
            <a:br>
              <a:rPr lang="en-GB" dirty="0"/>
            </a:br>
            <a:r>
              <a:rPr lang="en-GB" sz="1200" dirty="0"/>
              <a:t>Courtesy of the RNIB</a:t>
            </a:r>
            <a:endParaRPr lang="en-GB" dirty="0"/>
          </a:p>
        </p:txBody>
      </p:sp>
      <p:sp>
        <p:nvSpPr>
          <p:cNvPr id="3" name="Content Placeholder 2"/>
          <p:cNvSpPr>
            <a:spLocks noGrp="1"/>
          </p:cNvSpPr>
          <p:nvPr>
            <p:ph idx="1"/>
          </p:nvPr>
        </p:nvSpPr>
        <p:spPr/>
        <p:txBody>
          <a:bodyPr>
            <a:normAutofit fontScale="85000" lnSpcReduction="10000"/>
          </a:bodyPr>
          <a:lstStyle/>
          <a:p>
            <a:r>
              <a:rPr lang="en-GB" dirty="0"/>
              <a:t> </a:t>
            </a:r>
          </a:p>
          <a:p>
            <a:pPr lvl="0"/>
            <a:r>
              <a:rPr lang="en-GB" dirty="0"/>
              <a:t>Signage – clear, well positioned and easily visible, perhaps using braille or symbol.</a:t>
            </a:r>
          </a:p>
          <a:p>
            <a:pPr lvl="0"/>
            <a:r>
              <a:rPr lang="en-GB" dirty="0"/>
              <a:t>Steps, edges, pillars and other transition points highlighted with yellow paint.</a:t>
            </a:r>
          </a:p>
          <a:p>
            <a:pPr lvl="0"/>
            <a:r>
              <a:rPr lang="en-GB" dirty="0"/>
              <a:t>Handrails to help with mobility.</a:t>
            </a:r>
          </a:p>
          <a:p>
            <a:pPr lvl="0"/>
            <a:r>
              <a:rPr lang="en-GB" dirty="0"/>
              <a:t>‘Tactile trails’ – dado rails or other textured materials at hand height, that learners can follow to find the route to a particular location in school − </a:t>
            </a:r>
            <a:r>
              <a:rPr lang="en-GB" dirty="0" err="1"/>
              <a:t>eg</a:t>
            </a:r>
            <a:r>
              <a:rPr lang="en-GB" dirty="0"/>
              <a:t> toilets, dining hall.</a:t>
            </a:r>
          </a:p>
          <a:p>
            <a:pPr lvl="0"/>
            <a:r>
              <a:rPr lang="en-GB" dirty="0"/>
              <a:t>Different floor coverings for different areas of the school to indicate a change of environment.</a:t>
            </a:r>
          </a:p>
          <a:p>
            <a:pPr lvl="0"/>
            <a:r>
              <a:rPr lang="en-GB" dirty="0"/>
              <a:t>Clear panels on doors so people can be seen approaching from the other side.</a:t>
            </a:r>
          </a:p>
          <a:p>
            <a:pPr lvl="0"/>
            <a:r>
              <a:rPr lang="en-GB" dirty="0"/>
              <a:t>A distinction between quiet and active areas in the playground, and shaded areas for learners with light sensitivity.</a:t>
            </a:r>
          </a:p>
          <a:p>
            <a:pPr lvl="0"/>
            <a:r>
              <a:rPr lang="en-GB" dirty="0"/>
              <a:t>Sensory gardens.</a:t>
            </a:r>
          </a:p>
          <a:p>
            <a:pPr lvl="0"/>
            <a:r>
              <a:rPr lang="en-GB" dirty="0"/>
              <a:t>Well-maintained grounds, free of obstructions.</a:t>
            </a:r>
          </a:p>
          <a:p>
            <a:pPr lvl="0"/>
            <a:r>
              <a:rPr lang="en-GB" dirty="0"/>
              <a:t>Corridors, cloakrooms and classrooms kept free of obstructions.</a:t>
            </a:r>
          </a:p>
          <a:p>
            <a:endParaRPr lang="en-GB" dirty="0"/>
          </a:p>
        </p:txBody>
      </p:sp>
    </p:spTree>
    <p:extLst>
      <p:ext uri="{BB962C8B-B14F-4D97-AF65-F5344CB8AC3E}">
        <p14:creationId xmlns:p14="http://schemas.microsoft.com/office/powerpoint/2010/main" val="1570934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Teaching Position</a:t>
            </a:r>
          </a:p>
        </p:txBody>
      </p:sp>
      <p:sp>
        <p:nvSpPr>
          <p:cNvPr id="3" name="Content Placeholder 2"/>
          <p:cNvSpPr>
            <a:spLocks noGrp="1"/>
          </p:cNvSpPr>
          <p:nvPr>
            <p:ph idx="1"/>
          </p:nvPr>
        </p:nvSpPr>
        <p:spPr/>
        <p:txBody>
          <a:bodyPr/>
          <a:lstStyle/>
          <a:p>
            <a:pPr lvl="0"/>
            <a:r>
              <a:rPr lang="en-GB" sz="2400" dirty="0"/>
              <a:t>Avoid standing in front of windows - this can reduce you to a silhouette and make it difficult for all learners to see you properly.</a:t>
            </a:r>
          </a:p>
          <a:p>
            <a:pPr lvl="0"/>
            <a:r>
              <a:rPr lang="en-GB" sz="2400" dirty="0"/>
              <a:t>Learners who have VI need to sit in the best position to see the whiteboard, </a:t>
            </a:r>
            <a:r>
              <a:rPr lang="en-GB" sz="2400" dirty="0" err="1"/>
              <a:t>etc</a:t>
            </a:r>
            <a:r>
              <a:rPr lang="en-GB" sz="2400" dirty="0"/>
              <a:t>, but not separately from the other learners.</a:t>
            </a:r>
          </a:p>
          <a:p>
            <a:pPr lvl="0"/>
            <a:r>
              <a:rPr lang="en-GB" sz="2400" dirty="0"/>
              <a:t>Do learners with vision impairment need to sit close to a power source if they are using ICT devices?</a:t>
            </a:r>
          </a:p>
          <a:p>
            <a:endParaRPr lang="en-GB" dirty="0"/>
          </a:p>
        </p:txBody>
      </p:sp>
    </p:spTree>
    <p:extLst>
      <p:ext uri="{BB962C8B-B14F-4D97-AF65-F5344CB8AC3E}">
        <p14:creationId xmlns:p14="http://schemas.microsoft.com/office/powerpoint/2010/main" val="1709153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Garry’s </a:t>
            </a:r>
            <a:r>
              <a:rPr lang="en-GB" dirty="0" err="1"/>
              <a:t>Visualiser</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5494338" y="1900237"/>
            <a:ext cx="4064000" cy="3048000"/>
          </a:xfrm>
        </p:spPr>
      </p:pic>
    </p:spTree>
    <p:extLst>
      <p:ext uri="{BB962C8B-B14F-4D97-AF65-F5344CB8AC3E}">
        <p14:creationId xmlns:p14="http://schemas.microsoft.com/office/powerpoint/2010/main" val="631008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Garry’s </a:t>
            </a:r>
            <a:r>
              <a:rPr lang="en-GB" dirty="0" err="1"/>
              <a:t>Visualiser</a:t>
            </a:r>
            <a:r>
              <a:rPr lang="en-GB" dirty="0"/>
              <a:t> with book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5494338" y="1900237"/>
            <a:ext cx="4064000" cy="3048000"/>
          </a:xfrm>
        </p:spPr>
      </p:pic>
    </p:spTree>
    <p:extLst>
      <p:ext uri="{BB962C8B-B14F-4D97-AF65-F5344CB8AC3E}">
        <p14:creationId xmlns:p14="http://schemas.microsoft.com/office/powerpoint/2010/main" val="137461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hear with mild to moderate hearing loss?</a:t>
            </a:r>
          </a:p>
        </p:txBody>
      </p:sp>
      <p:pic>
        <p:nvPicPr>
          <p:cNvPr id="4" name="Content Placeholder 3"/>
          <p:cNvPicPr>
            <a:picLocks noGrp="1" noChangeAspect="1"/>
          </p:cNvPicPr>
          <p:nvPr>
            <p:ph idx="1"/>
          </p:nvPr>
        </p:nvPicPr>
        <p:blipFill>
          <a:blip r:embed="rId3"/>
          <a:stretch>
            <a:fillRect/>
          </a:stretch>
        </p:blipFill>
        <p:spPr>
          <a:xfrm>
            <a:off x="3769278" y="792480"/>
            <a:ext cx="7484206" cy="5242560"/>
          </a:xfrm>
          <a:prstGeom prst="rect">
            <a:avLst/>
          </a:prstGeom>
        </p:spPr>
      </p:pic>
    </p:spTree>
    <p:extLst>
      <p:ext uri="{BB962C8B-B14F-4D97-AF65-F5344CB8AC3E}">
        <p14:creationId xmlns:p14="http://schemas.microsoft.com/office/powerpoint/2010/main" val="75295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Garry’s </a:t>
            </a:r>
            <a:r>
              <a:rPr lang="en-GB" dirty="0" err="1"/>
              <a:t>visualiser</a:t>
            </a:r>
            <a:r>
              <a:rPr lang="en-GB" dirty="0"/>
              <a:t> with book … and Garry!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905111" y="1743227"/>
            <a:ext cx="4955116" cy="3716337"/>
          </a:xfrm>
        </p:spPr>
      </p:pic>
    </p:spTree>
    <p:extLst>
      <p:ext uri="{BB962C8B-B14F-4D97-AF65-F5344CB8AC3E}">
        <p14:creationId xmlns:p14="http://schemas.microsoft.com/office/powerpoint/2010/main" val="2362426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ipads</a:t>
            </a:r>
            <a:endParaRPr lang="en-GB" dirty="0"/>
          </a:p>
        </p:txBody>
      </p:sp>
      <p:sp>
        <p:nvSpPr>
          <p:cNvPr id="3" name="Content Placeholder 2"/>
          <p:cNvSpPr>
            <a:spLocks noGrp="1"/>
          </p:cNvSpPr>
          <p:nvPr>
            <p:ph idx="1"/>
          </p:nvPr>
        </p:nvSpPr>
        <p:spPr/>
        <p:txBody>
          <a:bodyPr>
            <a:normAutofit/>
          </a:bodyPr>
          <a:lstStyle/>
          <a:p>
            <a:r>
              <a:rPr lang="en-GB" sz="4400" dirty="0"/>
              <a:t>Explore the accessibility features available on the </a:t>
            </a:r>
            <a:r>
              <a:rPr lang="en-GB" sz="4400" dirty="0" err="1"/>
              <a:t>ipads</a:t>
            </a:r>
            <a:endParaRPr lang="en-GB" sz="4400" dirty="0"/>
          </a:p>
        </p:txBody>
      </p:sp>
    </p:spTree>
    <p:extLst>
      <p:ext uri="{BB962C8B-B14F-4D97-AF65-F5344CB8AC3E}">
        <p14:creationId xmlns:p14="http://schemas.microsoft.com/office/powerpoint/2010/main" val="3910285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Inclusion</a:t>
            </a:r>
          </a:p>
        </p:txBody>
      </p:sp>
      <p:sp>
        <p:nvSpPr>
          <p:cNvPr id="3" name="Content Placeholder 2"/>
          <p:cNvSpPr>
            <a:spLocks noGrp="1"/>
          </p:cNvSpPr>
          <p:nvPr>
            <p:ph idx="1"/>
          </p:nvPr>
        </p:nvSpPr>
        <p:spPr/>
        <p:txBody>
          <a:bodyPr/>
          <a:lstStyle/>
          <a:p>
            <a:pPr lvl="0"/>
            <a:r>
              <a:rPr lang="en-GB" dirty="0"/>
              <a:t>They may have difficulty in observing and imitating their peers which can impact on the development of age appropriate behaviours. A child may miss out on some of the visual clues and body language that people use to establish friendships. </a:t>
            </a:r>
          </a:p>
          <a:p>
            <a:pPr lvl="0"/>
            <a:r>
              <a:rPr lang="en-GB" dirty="0"/>
              <a:t>They may be more dependent on their parents in many areas, which may adversely affect the development of a sense of independence, one of the most important factors in relation to their self esteem and adjustment.</a:t>
            </a:r>
          </a:p>
          <a:p>
            <a:pPr lvl="0"/>
            <a:r>
              <a:rPr lang="en-GB" dirty="0"/>
              <a:t>They may experience greater feelings of failure, particularly in relation to sport and exercise.</a:t>
            </a:r>
          </a:p>
          <a:p>
            <a:pPr lvl="0"/>
            <a:r>
              <a:rPr lang="en-GB" dirty="0"/>
              <a:t>They may be less accepted by their peer group and have fewer friends which is likely to impact on their self esteem.</a:t>
            </a:r>
          </a:p>
          <a:p>
            <a:endParaRPr lang="en-GB" dirty="0"/>
          </a:p>
        </p:txBody>
      </p:sp>
    </p:spTree>
    <p:extLst>
      <p:ext uri="{BB962C8B-B14F-4D97-AF65-F5344CB8AC3E}">
        <p14:creationId xmlns:p14="http://schemas.microsoft.com/office/powerpoint/2010/main" val="3890993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Teaching and learning resources</a:t>
            </a:r>
            <a:br>
              <a:rPr lang="en-GB" dirty="0"/>
            </a:br>
            <a:endParaRPr lang="en-GB" dirty="0"/>
          </a:p>
        </p:txBody>
      </p:sp>
      <p:sp>
        <p:nvSpPr>
          <p:cNvPr id="3" name="Content Placeholder 2"/>
          <p:cNvSpPr>
            <a:spLocks noGrp="1"/>
          </p:cNvSpPr>
          <p:nvPr>
            <p:ph idx="1"/>
          </p:nvPr>
        </p:nvSpPr>
        <p:spPr/>
        <p:txBody>
          <a:bodyPr/>
          <a:lstStyle/>
          <a:p>
            <a:r>
              <a:rPr lang="en-GB" sz="2400" dirty="0"/>
              <a:t>Are the print resources you use in an appropriate format for learners? (Consider print size, font and contrast. When working with vision impaired learners you should take advice from the learner, their parents/carers, the Special Educational Needs Coordinator (SENCO) or the QTVI, as appropriate.</a:t>
            </a:r>
          </a:p>
          <a:p>
            <a:r>
              <a:rPr lang="en-GB" sz="2400" dirty="0"/>
              <a:t>Do learners have a good reading position? (Reading stands or raised boards are useful to help some learners get the best reading position.)</a:t>
            </a:r>
          </a:p>
          <a:p>
            <a:r>
              <a:rPr lang="en-GB" sz="2400" dirty="0"/>
              <a:t>Do you use real objects and artefacts to support your teaching?</a:t>
            </a:r>
          </a:p>
          <a:p>
            <a:r>
              <a:rPr lang="en-GB" sz="2400" dirty="0"/>
              <a:t>Do learners who use special equipment or large print resources have adequate space to work? </a:t>
            </a:r>
          </a:p>
          <a:p>
            <a:endParaRPr lang="en-GB" dirty="0"/>
          </a:p>
        </p:txBody>
      </p:sp>
    </p:spTree>
    <p:extLst>
      <p:ext uri="{BB962C8B-B14F-4D97-AF65-F5344CB8AC3E}">
        <p14:creationId xmlns:p14="http://schemas.microsoft.com/office/powerpoint/2010/main" val="1978524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Wikkistix</a:t>
            </a:r>
            <a:r>
              <a:rPr lang="en-GB" dirty="0"/>
              <a:t> Challenge</a:t>
            </a:r>
          </a:p>
        </p:txBody>
      </p:sp>
      <p:sp>
        <p:nvSpPr>
          <p:cNvPr id="3" name="Content Placeholder 2"/>
          <p:cNvSpPr>
            <a:spLocks noGrp="1"/>
          </p:cNvSpPr>
          <p:nvPr>
            <p:ph idx="1"/>
          </p:nvPr>
        </p:nvSpPr>
        <p:spPr/>
        <p:txBody>
          <a:bodyPr>
            <a:normAutofit/>
          </a:bodyPr>
          <a:lstStyle/>
          <a:p>
            <a:r>
              <a:rPr lang="en-GB" sz="5400" dirty="0"/>
              <a:t>Can we make a tactile world map with </a:t>
            </a:r>
            <a:r>
              <a:rPr lang="en-GB" sz="5400" dirty="0" err="1"/>
              <a:t>wikkistix</a:t>
            </a:r>
            <a:r>
              <a:rPr lang="en-GB" sz="5400" dirty="0"/>
              <a:t>?</a:t>
            </a:r>
          </a:p>
        </p:txBody>
      </p:sp>
    </p:spTree>
    <p:extLst>
      <p:ext uri="{BB962C8B-B14F-4D97-AF65-F5344CB8AC3E}">
        <p14:creationId xmlns:p14="http://schemas.microsoft.com/office/powerpoint/2010/main" val="1614385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Blind School</a:t>
            </a:r>
          </a:p>
        </p:txBody>
      </p:sp>
      <p:sp>
        <p:nvSpPr>
          <p:cNvPr id="3" name="Content Placeholder 2"/>
          <p:cNvSpPr>
            <a:spLocks noGrp="1"/>
          </p:cNvSpPr>
          <p:nvPr>
            <p:ph idx="1"/>
          </p:nvPr>
        </p:nvSpPr>
        <p:spPr/>
        <p:txBody>
          <a:bodyPr/>
          <a:lstStyle/>
          <a:p>
            <a:r>
              <a:rPr lang="en-GB" dirty="0"/>
              <a:t>https://www.bbc.co.uk/sounds/play/p06zy5h1</a:t>
            </a:r>
          </a:p>
        </p:txBody>
      </p:sp>
      <p:sp>
        <p:nvSpPr>
          <p:cNvPr id="4" name="Text Placeholder 3"/>
          <p:cNvSpPr>
            <a:spLocks noGrp="1"/>
          </p:cNvSpPr>
          <p:nvPr>
            <p:ph type="body" sz="half" idx="2"/>
          </p:nvPr>
        </p:nvSpPr>
        <p:spPr/>
        <p:txBody>
          <a:bodyPr/>
          <a:lstStyle/>
          <a:p>
            <a:r>
              <a:rPr lang="en-GB" dirty="0"/>
              <a:t>Radio 4 Drama</a:t>
            </a:r>
          </a:p>
        </p:txBody>
      </p:sp>
    </p:spTree>
    <p:extLst>
      <p:ext uri="{BB962C8B-B14F-4D97-AF65-F5344CB8AC3E}">
        <p14:creationId xmlns:p14="http://schemas.microsoft.com/office/powerpoint/2010/main" val="147615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 Hearing Loss</a:t>
            </a:r>
          </a:p>
        </p:txBody>
      </p:sp>
      <p:sp>
        <p:nvSpPr>
          <p:cNvPr id="3" name="Content Placeholder 2"/>
          <p:cNvSpPr>
            <a:spLocks noGrp="1"/>
          </p:cNvSpPr>
          <p:nvPr>
            <p:ph idx="1"/>
          </p:nvPr>
        </p:nvSpPr>
        <p:spPr>
          <a:xfrm>
            <a:off x="3566160" y="-1696212"/>
            <a:ext cx="7315200" cy="5120640"/>
          </a:xfrm>
        </p:spPr>
        <p:txBody>
          <a:bodyPr/>
          <a:lstStyle/>
          <a:p>
            <a:r>
              <a:rPr lang="en-GB" dirty="0">
                <a:hlinkClick r:id="rId3"/>
              </a:rPr>
              <a:t>Experience Hearing Loss with the Flintstones</a:t>
            </a:r>
            <a:endParaRPr lang="en-GB" dirty="0"/>
          </a:p>
        </p:txBody>
      </p:sp>
      <p:pic>
        <p:nvPicPr>
          <p:cNvPr id="4" name="Picture 3"/>
          <p:cNvPicPr>
            <a:picLocks noChangeAspect="1"/>
          </p:cNvPicPr>
          <p:nvPr/>
        </p:nvPicPr>
        <p:blipFill rotWithShape="1">
          <a:blip r:embed="rId4"/>
          <a:srcRect l="8889" t="28489" r="45778" b="24933"/>
          <a:stretch/>
        </p:blipFill>
        <p:spPr>
          <a:xfrm>
            <a:off x="3779520" y="1864728"/>
            <a:ext cx="6217920" cy="3992880"/>
          </a:xfrm>
          <a:prstGeom prst="rect">
            <a:avLst/>
          </a:prstGeom>
        </p:spPr>
      </p:pic>
    </p:spTree>
    <p:extLst>
      <p:ext uri="{BB962C8B-B14F-4D97-AF65-F5344CB8AC3E}">
        <p14:creationId xmlns:p14="http://schemas.microsoft.com/office/powerpoint/2010/main" val="68376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Mild Hearing Loss </a:t>
            </a:r>
          </a:p>
        </p:txBody>
      </p:sp>
      <p:sp>
        <p:nvSpPr>
          <p:cNvPr id="3" name="Content Placeholder 2"/>
          <p:cNvSpPr>
            <a:spLocks noGrp="1"/>
          </p:cNvSpPr>
          <p:nvPr>
            <p:ph idx="1"/>
          </p:nvPr>
        </p:nvSpPr>
        <p:spPr/>
        <p:txBody>
          <a:bodyPr/>
          <a:lstStyle/>
          <a:p>
            <a:r>
              <a:rPr lang="en-GB" dirty="0">
                <a:hlinkClick r:id="rId2"/>
              </a:rPr>
              <a:t>Mild Hearing Loss huge impact</a:t>
            </a:r>
            <a:endParaRPr lang="en-GB" dirty="0"/>
          </a:p>
        </p:txBody>
      </p:sp>
    </p:spTree>
    <p:extLst>
      <p:ext uri="{BB962C8B-B14F-4D97-AF65-F5344CB8AC3E}">
        <p14:creationId xmlns:p14="http://schemas.microsoft.com/office/powerpoint/2010/main" val="233721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and causes </a:t>
            </a:r>
            <a:br>
              <a:rPr lang="en-GB" dirty="0"/>
            </a:br>
            <a:br>
              <a:rPr lang="en-GB" dirty="0"/>
            </a:br>
            <a:r>
              <a:rPr lang="en-GB" dirty="0"/>
              <a:t>Hearing Loss</a:t>
            </a:r>
          </a:p>
        </p:txBody>
      </p:sp>
      <p:sp>
        <p:nvSpPr>
          <p:cNvPr id="3" name="Content Placeholder 2"/>
          <p:cNvSpPr>
            <a:spLocks noGrp="1"/>
          </p:cNvSpPr>
          <p:nvPr>
            <p:ph idx="1"/>
          </p:nvPr>
        </p:nvSpPr>
        <p:spPr/>
        <p:txBody>
          <a:bodyPr>
            <a:normAutofit/>
          </a:bodyPr>
          <a:lstStyle/>
          <a:p>
            <a:pPr lvl="0" algn="ctr">
              <a:lnSpc>
                <a:spcPct val="80000"/>
              </a:lnSpc>
              <a:buClr>
                <a:srgbClr val="40BAD2"/>
              </a:buClr>
              <a:buNone/>
              <a:defRPr/>
            </a:pPr>
            <a:r>
              <a:rPr lang="en-GB" altLang="en-US" sz="3300" dirty="0">
                <a:solidFill>
                  <a:srgbClr val="000000">
                    <a:lumMod val="65000"/>
                    <a:lumOff val="35000"/>
                  </a:srgbClr>
                </a:solidFill>
                <a:ea typeface="ＭＳ Ｐゴシック" panose="020B0600070205080204" pitchFamily="34" charset="-128"/>
              </a:rPr>
              <a:t> </a:t>
            </a:r>
          </a:p>
          <a:p>
            <a:pPr lvl="0" algn="ctr">
              <a:lnSpc>
                <a:spcPct val="80000"/>
              </a:lnSpc>
              <a:buClr>
                <a:srgbClr val="40BAD2"/>
              </a:buClr>
              <a:defRPr/>
            </a:pPr>
            <a:r>
              <a:rPr lang="en-GB" altLang="en-US" sz="2600" dirty="0">
                <a:solidFill>
                  <a:srgbClr val="000000">
                    <a:lumMod val="65000"/>
                    <a:lumOff val="35000"/>
                  </a:srgbClr>
                </a:solidFill>
                <a:ea typeface="ＭＳ Ｐゴシック" panose="020B0600070205080204" pitchFamily="34" charset="-128"/>
              </a:rPr>
              <a:t>Conductive- a “blockage" along the pathway of sound. This could be in the outer ear – lots of wax, a perforated ear drum OR in the middle ear e.g. glue ear</a:t>
            </a:r>
          </a:p>
          <a:p>
            <a:pPr lvl="0" algn="ctr">
              <a:lnSpc>
                <a:spcPct val="80000"/>
              </a:lnSpc>
              <a:buClr>
                <a:srgbClr val="40BAD2"/>
              </a:buClr>
              <a:buNone/>
              <a:defRPr/>
            </a:pPr>
            <a:endParaRPr lang="en-GB" altLang="en-US" sz="2600" dirty="0">
              <a:solidFill>
                <a:srgbClr val="000000">
                  <a:lumMod val="65000"/>
                  <a:lumOff val="35000"/>
                </a:srgbClr>
              </a:solidFill>
              <a:ea typeface="ＭＳ Ｐゴシック" panose="020B0600070205080204" pitchFamily="34" charset="-128"/>
            </a:endParaRPr>
          </a:p>
          <a:p>
            <a:pPr lvl="0" algn="ctr">
              <a:lnSpc>
                <a:spcPct val="80000"/>
              </a:lnSpc>
              <a:buClr>
                <a:srgbClr val="40BAD2"/>
              </a:buClr>
              <a:defRPr/>
            </a:pPr>
            <a:r>
              <a:rPr lang="en-GB" altLang="en-US" sz="2600" dirty="0" err="1">
                <a:solidFill>
                  <a:srgbClr val="000000">
                    <a:lumMod val="65000"/>
                    <a:lumOff val="35000"/>
                  </a:srgbClr>
                </a:solidFill>
                <a:ea typeface="ＭＳ Ｐゴシック" panose="020B0600070205080204" pitchFamily="34" charset="-128"/>
              </a:rPr>
              <a:t>Sensori</a:t>
            </a:r>
            <a:r>
              <a:rPr lang="en-GB" altLang="en-US" sz="2600" dirty="0">
                <a:solidFill>
                  <a:srgbClr val="000000">
                    <a:lumMod val="65000"/>
                    <a:lumOff val="35000"/>
                  </a:srgbClr>
                </a:solidFill>
                <a:ea typeface="ＭＳ Ｐゴシック" panose="020B0600070205080204" pitchFamily="34" charset="-128"/>
              </a:rPr>
              <a:t>- neural – damage to the inner ear or beyond. This could be damage to the hair cells in the inner ear OR damage to the hair cells in the inner ear OR damage along the nerve fibres to the brain</a:t>
            </a:r>
          </a:p>
          <a:p>
            <a:pPr lvl="0" algn="ctr">
              <a:lnSpc>
                <a:spcPct val="80000"/>
              </a:lnSpc>
              <a:buClr>
                <a:srgbClr val="40BAD2"/>
              </a:buClr>
              <a:defRPr/>
            </a:pPr>
            <a:r>
              <a:rPr lang="en-GB" altLang="en-US" sz="2600" dirty="0">
                <a:solidFill>
                  <a:srgbClr val="000000">
                    <a:lumMod val="65000"/>
                    <a:lumOff val="35000"/>
                  </a:srgbClr>
                </a:solidFill>
                <a:ea typeface="ＭＳ Ｐゴシック" panose="020B0600070205080204" pitchFamily="34" charset="-128"/>
              </a:rPr>
              <a:t>Mixed - Conductive hearing loss is the most common</a:t>
            </a:r>
          </a:p>
          <a:p>
            <a:endParaRPr lang="en-GB" dirty="0"/>
          </a:p>
        </p:txBody>
      </p:sp>
    </p:spTree>
    <p:extLst>
      <p:ext uri="{BB962C8B-B14F-4D97-AF65-F5344CB8AC3E}">
        <p14:creationId xmlns:p14="http://schemas.microsoft.com/office/powerpoint/2010/main" val="282172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Glue Ear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0286" y="1288973"/>
            <a:ext cx="7838448" cy="4241494"/>
          </a:xfrm>
        </p:spPr>
      </p:pic>
    </p:spTree>
    <p:extLst>
      <p:ext uri="{BB962C8B-B14F-4D97-AF65-F5344CB8AC3E}">
        <p14:creationId xmlns:p14="http://schemas.microsoft.com/office/powerpoint/2010/main" val="233568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B9C69D7-6DA9-4782-B98A-558F5E3CCFA8}"/>
              </a:ext>
            </a:extLst>
          </p:cNvPr>
          <p:cNvSpPr>
            <a:spLocks noGrp="1" noChangeArrowheads="1"/>
          </p:cNvSpPr>
          <p:nvPr>
            <p:ph type="title"/>
          </p:nvPr>
        </p:nvSpPr>
        <p:spPr/>
        <p:txBody>
          <a:bodyPr/>
          <a:lstStyle/>
          <a:p>
            <a:r>
              <a:rPr lang="en-GB" altLang="en-US"/>
              <a:t>Glue ear</a:t>
            </a:r>
          </a:p>
        </p:txBody>
      </p:sp>
      <p:sp>
        <p:nvSpPr>
          <p:cNvPr id="35843" name="Rectangle 3">
            <a:extLst>
              <a:ext uri="{FF2B5EF4-FFF2-40B4-BE49-F238E27FC236}">
                <a16:creationId xmlns:a16="http://schemas.microsoft.com/office/drawing/2014/main" id="{2BC890BB-49C6-404B-990D-E2FB68A1E30A}"/>
              </a:ext>
            </a:extLst>
          </p:cNvPr>
          <p:cNvSpPr>
            <a:spLocks noGrp="1" noChangeArrowheads="1"/>
          </p:cNvSpPr>
          <p:nvPr>
            <p:ph type="body" idx="1"/>
          </p:nvPr>
        </p:nvSpPr>
        <p:spPr>
          <a:xfrm>
            <a:off x="3869268" y="1737360"/>
            <a:ext cx="7315200" cy="5120640"/>
          </a:xfrm>
        </p:spPr>
        <p:txBody>
          <a:bodyPr/>
          <a:lstStyle/>
          <a:p>
            <a:pPr>
              <a:lnSpc>
                <a:spcPct val="90000"/>
              </a:lnSpc>
            </a:pPr>
            <a:r>
              <a:rPr lang="en-GB" altLang="en-US" sz="2400" dirty="0"/>
              <a:t>Is a build up of sticky fluid in the middle ear</a:t>
            </a:r>
          </a:p>
          <a:p>
            <a:pPr>
              <a:lnSpc>
                <a:spcPct val="90000"/>
              </a:lnSpc>
            </a:pPr>
            <a:endParaRPr lang="en-GB" altLang="en-US" sz="2400" dirty="0"/>
          </a:p>
          <a:p>
            <a:pPr>
              <a:lnSpc>
                <a:spcPct val="90000"/>
              </a:lnSpc>
            </a:pPr>
            <a:r>
              <a:rPr lang="en-GB" altLang="en-US" sz="2400" dirty="0"/>
              <a:t>May cause pain</a:t>
            </a:r>
          </a:p>
          <a:p>
            <a:pPr>
              <a:lnSpc>
                <a:spcPct val="90000"/>
              </a:lnSpc>
            </a:pPr>
            <a:endParaRPr lang="en-GB" altLang="en-US" sz="2400" dirty="0"/>
          </a:p>
          <a:p>
            <a:pPr>
              <a:lnSpc>
                <a:spcPct val="90000"/>
              </a:lnSpc>
            </a:pPr>
            <a:r>
              <a:rPr lang="en-GB" altLang="en-US" sz="2400" dirty="0"/>
              <a:t>Four out of five children will experience it to some degree at some point.</a:t>
            </a:r>
          </a:p>
          <a:p>
            <a:pPr>
              <a:lnSpc>
                <a:spcPct val="90000"/>
              </a:lnSpc>
            </a:pPr>
            <a:endParaRPr lang="en-GB" altLang="en-US" sz="2400" dirty="0"/>
          </a:p>
          <a:p>
            <a:pPr>
              <a:lnSpc>
                <a:spcPct val="90000"/>
              </a:lnSpc>
            </a:pPr>
            <a:r>
              <a:rPr lang="en-GB" altLang="en-US" sz="2400" dirty="0"/>
              <a:t>Although not usually serious in itself it can cause long term difficulties in other areas of development</a:t>
            </a:r>
          </a:p>
          <a:p>
            <a:pPr>
              <a:lnSpc>
                <a:spcPct val="90000"/>
              </a:lnSpc>
              <a:buFontTx/>
              <a:buNone/>
            </a:pPr>
            <a:endParaRPr lang="en-GB" altLang="en-US" sz="2400" dirty="0"/>
          </a:p>
          <a:p>
            <a:pPr>
              <a:lnSpc>
                <a:spcPct val="90000"/>
              </a:lnSpc>
            </a:pPr>
            <a:r>
              <a:rPr lang="en-GB" altLang="en-US" sz="2400" dirty="0"/>
              <a:t>Hearing loss may come and go</a:t>
            </a:r>
          </a:p>
          <a:p>
            <a:pPr>
              <a:lnSpc>
                <a:spcPct val="90000"/>
              </a:lnSpc>
            </a:pPr>
            <a:endParaRPr lang="en-GB" altLang="en-US" sz="2400" dirty="0"/>
          </a:p>
          <a:p>
            <a:pPr>
              <a:lnSpc>
                <a:spcPct val="90000"/>
              </a:lnSpc>
              <a:buFontTx/>
              <a:buNone/>
            </a:pPr>
            <a:endParaRPr lang="en-GB" altLang="en-US" sz="2400" dirty="0"/>
          </a:p>
          <a:p>
            <a:pPr>
              <a:lnSpc>
                <a:spcPct val="90000"/>
              </a:lnSpc>
            </a:pPr>
            <a:endParaRPr lang="en-GB" altLang="en-US" sz="2400" dirty="0"/>
          </a:p>
          <a:p>
            <a:pPr>
              <a:lnSpc>
                <a:spcPct val="90000"/>
              </a:lnSpc>
              <a:buFontTx/>
              <a:buNone/>
            </a:pPr>
            <a:endParaRPr lang="en-GB" altLang="en-US" sz="2400" dirty="0"/>
          </a:p>
        </p:txBody>
      </p:sp>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43D83D9945084695099582D620065D" ma:contentTypeVersion="2" ma:contentTypeDescription="Create a new document." ma:contentTypeScope="" ma:versionID="ae0d856a61b5bee27cfcf5e925fcee69">
  <xsd:schema xmlns:xsd="http://www.w3.org/2001/XMLSchema" xmlns:xs="http://www.w3.org/2001/XMLSchema" xmlns:p="http://schemas.microsoft.com/office/2006/metadata/properties" xmlns:ns3="2dfad247-a22d-4f07-9f17-244910a44fea" targetNamespace="http://schemas.microsoft.com/office/2006/metadata/properties" ma:root="true" ma:fieldsID="b1dcdb40679fa07a1c9b83128826e3aa" ns3:_="">
    <xsd:import namespace="2dfad247-a22d-4f07-9f17-244910a44fe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ad247-a22d-4f07-9f17-244910a44fe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3A951C-87AA-4C44-B777-5CB3799223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2EB76C-D06E-4EAF-9624-5A4BAA5F1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ad247-a22d-4f07-9f17-244910a44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07E533-E01B-40CF-9492-7631CDB941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TotalTime>
  <Words>3893</Words>
  <Application>Microsoft Office PowerPoint</Application>
  <PresentationFormat>Widescreen</PresentationFormat>
  <Paragraphs>282</Paragraphs>
  <Slides>45</Slides>
  <Notes>22</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Frame</vt:lpstr>
      <vt:lpstr>Sensory Impairments</vt:lpstr>
      <vt:lpstr>How do we measure hearing?</vt:lpstr>
      <vt:lpstr>Catorgarising Hearning Loss</vt:lpstr>
      <vt:lpstr>What can you hear with mild to moderate hearing loss?</vt:lpstr>
      <vt:lpstr>Experience Hearing Loss</vt:lpstr>
      <vt:lpstr>Mild Hearing Loss </vt:lpstr>
      <vt:lpstr>Types and causes   Hearing Loss</vt:lpstr>
      <vt:lpstr>Glue Ear</vt:lpstr>
      <vt:lpstr>Glue ear</vt:lpstr>
      <vt:lpstr>PowerPoint Presentation</vt:lpstr>
      <vt:lpstr>PowerPoint Presentation</vt:lpstr>
      <vt:lpstr>Cochlea Implants</vt:lpstr>
      <vt:lpstr>   Early Years Foundation Stage                    NDCS note on Department for Education figures on attainment for deaf children in 2017 (England) Updated: 25 January 2018</vt:lpstr>
      <vt:lpstr>     Key Stage 1                 NDCS note on Department for Education figures on attainment for deaf children in 2017 (England) Updated: 25 January 2018</vt:lpstr>
      <vt:lpstr>    Key Stage 2                  NDCS note on Department for Education figures on attainment for deaf children in 2017 (England) Updated: 25 January 2018</vt:lpstr>
      <vt:lpstr>Mild Hearing Loss  Signs to look out for</vt:lpstr>
      <vt:lpstr>Impact of hearing loss  Expressive Language</vt:lpstr>
      <vt:lpstr>Impact of hearing loss  Comprehension</vt:lpstr>
      <vt:lpstr>Impact of hearing loss  Behaviour</vt:lpstr>
      <vt:lpstr>Impact of hearing loss  Self help skills</vt:lpstr>
      <vt:lpstr>A deaf adult says …</vt:lpstr>
      <vt:lpstr>How to support children with hearing loss</vt:lpstr>
      <vt:lpstr>Hear to Learn</vt:lpstr>
      <vt:lpstr>Inclusive Planning</vt:lpstr>
      <vt:lpstr>Specialist support   Teacher of the Deaf</vt:lpstr>
      <vt:lpstr>Communication  methods</vt:lpstr>
      <vt:lpstr>More resources to look at</vt:lpstr>
      <vt:lpstr>The Silent Child</vt:lpstr>
      <vt:lpstr> Visual impairment</vt:lpstr>
      <vt:lpstr>Identifying children with sight loss</vt:lpstr>
      <vt:lpstr>Types of sight loss</vt:lpstr>
      <vt:lpstr>What do you need to know about a child’s sightloss    courtesy of the RNIB  - Access to Education</vt:lpstr>
      <vt:lpstr>What do you need to know about a child who is blind?</vt:lpstr>
      <vt:lpstr>PowerPoint Presentation</vt:lpstr>
      <vt:lpstr>What can you do to support?</vt:lpstr>
      <vt:lpstr>Inclusive environments      Courtesy of the RNIB</vt:lpstr>
      <vt:lpstr>Teaching Position</vt:lpstr>
      <vt:lpstr>Garry’s Visualiser</vt:lpstr>
      <vt:lpstr>Garry’s Visualiser with book</vt:lpstr>
      <vt:lpstr>Garry’s visualiser with book … and Garry!</vt:lpstr>
      <vt:lpstr>ipads</vt:lpstr>
      <vt:lpstr>Social Inclusion</vt:lpstr>
      <vt:lpstr>Teaching and learning resources </vt:lpstr>
      <vt:lpstr>Wikkistix Challenge</vt:lpstr>
      <vt:lpstr>Blind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Impairments</dc:title>
  <dc:creator>CHV</dc:creator>
  <cp:lastModifiedBy>Marshall, Dean</cp:lastModifiedBy>
  <cp:revision>16</cp:revision>
  <dcterms:created xsi:type="dcterms:W3CDTF">2020-03-19T17:32:07Z</dcterms:created>
  <dcterms:modified xsi:type="dcterms:W3CDTF">2020-03-30T12:46:13Z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0x0101000F43D83D9945084695099582D620065D</vt:lpwstr>
  </property>
</Properties>
</file>